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colors2.xml" ContentType="application/vnd.openxmlformats-officedocument.drawingml.diagramColors+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2.xml" ContentType="application/vnd.openxmlformats-officedocument.drawingml.diagramStyle+xml"/>
  <Override PartName="/ppt/diagrams/colors5.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5.xml" ContentType="application/vnd.openxmlformats-officedocument.drawingml.diagramStyle+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6"/>
  </p:notesMasterIdLst>
  <p:sldIdLst>
    <p:sldId id="257" r:id="rId4"/>
    <p:sldId id="270" r:id="rId5"/>
    <p:sldId id="367" r:id="rId6"/>
    <p:sldId id="362" r:id="rId7"/>
    <p:sldId id="360" r:id="rId8"/>
    <p:sldId id="262" r:id="rId9"/>
    <p:sldId id="261" r:id="rId10"/>
    <p:sldId id="315" r:id="rId11"/>
    <p:sldId id="361" r:id="rId12"/>
    <p:sldId id="346" r:id="rId13"/>
    <p:sldId id="301" r:id="rId14"/>
    <p:sldId id="364" r:id="rId15"/>
    <p:sldId id="302" r:id="rId16"/>
    <p:sldId id="303" r:id="rId17"/>
    <p:sldId id="372" r:id="rId18"/>
    <p:sldId id="355" r:id="rId19"/>
    <p:sldId id="373" r:id="rId20"/>
    <p:sldId id="363" r:id="rId21"/>
    <p:sldId id="281" r:id="rId22"/>
    <p:sldId id="267" r:id="rId23"/>
    <p:sldId id="268" r:id="rId24"/>
    <p:sldId id="365" r:id="rId25"/>
    <p:sldId id="269" r:id="rId26"/>
    <p:sldId id="288" r:id="rId27"/>
    <p:sldId id="317" r:id="rId28"/>
    <p:sldId id="286" r:id="rId29"/>
    <p:sldId id="316" r:id="rId30"/>
    <p:sldId id="319" r:id="rId31"/>
    <p:sldId id="370" r:id="rId32"/>
    <p:sldId id="258" r:id="rId33"/>
    <p:sldId id="368" r:id="rId34"/>
    <p:sldId id="323" r:id="rId35"/>
    <p:sldId id="324" r:id="rId36"/>
    <p:sldId id="325" r:id="rId37"/>
    <p:sldId id="333" r:id="rId38"/>
    <p:sldId id="335" r:id="rId39"/>
    <p:sldId id="337" r:id="rId40"/>
    <p:sldId id="338" r:id="rId41"/>
    <p:sldId id="339" r:id="rId42"/>
    <p:sldId id="344" r:id="rId43"/>
    <p:sldId id="345" r:id="rId44"/>
    <p:sldId id="347" r:id="rId45"/>
    <p:sldId id="348" r:id="rId46"/>
    <p:sldId id="351" r:id="rId47"/>
    <p:sldId id="356" r:id="rId48"/>
    <p:sldId id="350" r:id="rId49"/>
    <p:sldId id="352" r:id="rId50"/>
    <p:sldId id="349" r:id="rId51"/>
    <p:sldId id="353" r:id="rId52"/>
    <p:sldId id="331" r:id="rId53"/>
    <p:sldId id="354" r:id="rId54"/>
    <p:sldId id="35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02"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customXml" Target="../customXml/item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t>
        <a:bodyPr/>
        <a:lstStyle/>
        <a:p>
          <a:endParaRPr lang="en-US"/>
        </a:p>
      </dgm:t>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t>
        <a:bodyPr/>
        <a:lstStyle/>
        <a:p>
          <a:endParaRPr lang="en-US"/>
        </a:p>
      </dgm:t>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t>
        <a:bodyPr/>
        <a:lstStyle/>
        <a:p>
          <a:endParaRPr lang="en-US"/>
        </a:p>
      </dgm:t>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t>
        <a:bodyPr/>
        <a:lstStyle/>
        <a:p>
          <a:endParaRPr lang="en-US"/>
        </a:p>
      </dgm:t>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t>
        <a:bodyPr/>
        <a:lstStyle/>
        <a:p>
          <a:endParaRPr lang="en-US"/>
        </a:p>
      </dgm:t>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t>
        <a:bodyPr/>
        <a:lstStyle/>
        <a:p>
          <a:endParaRPr lang="en-US"/>
        </a:p>
      </dgm:t>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t>
        <a:bodyPr/>
        <a:lstStyle/>
        <a:p>
          <a:endParaRPr lang="en-US"/>
        </a:p>
      </dgm:t>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5D34E3E3-9EB5-4963-AE2C-61BFC783966C}" type="presOf" srcId="{BE6B2146-0710-4DAC-8EE5-8112D82F4CD7}" destId="{C253BCA4-2337-4E3A-867C-AE33886F6A80}" srcOrd="0" destOrd="0" presId="urn:microsoft.com/office/officeart/2008/layout/VerticalCurvedList"/>
    <dgm:cxn modelId="{94FBBA09-CDD8-4CF6-B854-E0D06832F581}" srcId="{0A74FB26-A399-4E39-AE95-292292BF7D3D}" destId="{C6310CDF-6917-4B38-8278-E3DC6556B0A8}" srcOrd="3" destOrd="0" parTransId="{652425A6-0A14-48B8-9AED-AB15BE138F6F}" sibTransId="{B9EEC071-AF59-4ED6-99EC-E0EAC52457D1}"/>
    <dgm:cxn modelId="{B51A149B-3EF8-414F-B3AA-1D77934B9F7F}" type="presOf" srcId="{C6310CDF-6917-4B38-8278-E3DC6556B0A8}" destId="{34123114-6D55-4D14-963D-6A53B83DD529}"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481240B-35D8-4D78-9BE0-5D4855BDB80C}" type="presOf" srcId="{B28B3F7A-2434-4D8D-B8BD-807ED78E6541}" destId="{C963474D-D4AD-4B8D-B6C9-88C310A14886}"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t>
        <a:bodyPr/>
        <a:lstStyle/>
        <a:p>
          <a:endParaRPr lang="en-US"/>
        </a:p>
      </dgm:t>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t>
        <a:bodyPr/>
        <a:lstStyle/>
        <a:p>
          <a:endParaRPr lang="en-US"/>
        </a:p>
      </dgm:t>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t>
        <a:bodyPr/>
        <a:lstStyle/>
        <a:p>
          <a:endParaRPr lang="en-US"/>
        </a:p>
      </dgm:t>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t>
        <a:bodyPr/>
        <a:lstStyle/>
        <a:p>
          <a:endParaRPr lang="en-US"/>
        </a:p>
      </dgm:t>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t>
        <a:bodyPr/>
        <a:lstStyle/>
        <a:p>
          <a:endParaRPr lang="en-US"/>
        </a:p>
      </dgm:t>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t>
        <a:bodyPr/>
        <a:lstStyle/>
        <a:p>
          <a:endParaRPr lang="en-US"/>
        </a:p>
      </dgm:t>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t>
        <a:bodyPr/>
        <a:lstStyle/>
        <a:p>
          <a:endParaRPr lang="en-US"/>
        </a:p>
      </dgm:t>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t>
        <a:bodyPr/>
        <a:lstStyle/>
        <a:p>
          <a:endParaRPr lang="en-US"/>
        </a:p>
      </dgm:t>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t>
        <a:bodyPr/>
        <a:lstStyle/>
        <a:p>
          <a:endParaRPr lang="en-US"/>
        </a:p>
      </dgm:t>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t>
        <a:bodyPr/>
        <a:lstStyle/>
        <a:p>
          <a:endParaRPr lang="en-US"/>
        </a:p>
      </dgm:t>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t>
        <a:bodyPr/>
        <a:lstStyle/>
        <a:p>
          <a:endParaRPr lang="en-US"/>
        </a:p>
      </dgm:t>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47FCFE44-0C6C-4044-AC36-4D9B596A1EF2}" srcId="{92FE865A-E35A-4173-8EAA-5DD2BA8DF555}" destId="{C3237C74-005B-4A06-937D-3C2BCFEE7C07}" srcOrd="1" destOrd="0" parTransId="{7CBA3F32-7F44-4A77-8A5B-E13FD04CCDAB}" sibTransId="{3B0B389E-F1D4-44B7-9E5B-D0E571258A4B}"/>
    <dgm:cxn modelId="{A8769E40-CD79-4D34-BA47-D017333471D2}" srcId="{92FE865A-E35A-4173-8EAA-5DD2BA8DF555}" destId="{BC6E8194-F345-431B-A9E9-E37F3C6F4B06}" srcOrd="0" destOrd="0" parTransId="{259F15D8-EF2C-4BD0-B20F-E525AE1C3818}" sibTransId="{90F365AC-0268-4441-A8AE-38747674E6D5}"/>
    <dgm:cxn modelId="{3D66C06E-58DA-4E18-A01C-9B3ADDB0BA50}" srcId="{9CBA7087-D03E-4715-92FF-47ED80DAED71}" destId="{C909DAC9-A01D-449E-8185-3FCEAA0CC3B6}" srcOrd="0" destOrd="0" parTransId="{AC23359D-4B8D-4682-8ED2-937F21AFD256}" sibTransId="{7E37B03D-9AC5-4FBF-B8C4-A932DA9C332E}"/>
    <dgm:cxn modelId="{D381986A-3F2E-4B84-958F-23A43733811F}" srcId="{503BC6C4-5BAD-4719-8AA5-AFB145390A31}" destId="{E74B0474-91AF-4F63-9DA4-85ADD5A39B19}" srcOrd="0" destOrd="0" parTransId="{6A539F6A-A375-4012-A517-0DCB6BA9908B}" sibTransId="{BBA23384-F73F-4646-96BE-347A35C0F8FF}"/>
    <dgm:cxn modelId="{41866DA1-9737-4684-8035-F42025D7FE36}" type="presOf" srcId="{C3237C74-005B-4A06-937D-3C2BCFEE7C07}" destId="{6F814A7C-DB8E-45C9-B6AD-041BAFC43E21}" srcOrd="0" destOrd="1" presId="urn:microsoft.com/office/officeart/2017/3/layout/DropPinTimeline"/>
    <dgm:cxn modelId="{73FB96E2-ECC0-4380-923F-ECDCC9991C35}" type="presOf" srcId="{92FE865A-E35A-4173-8EAA-5DD2BA8DF555}" destId="{3C21FBA3-1A7C-4561-8B3E-C9DF8F9C6DC5}" srcOrd="0" destOrd="0" presId="urn:microsoft.com/office/officeart/2017/3/layout/DropPinTimeline"/>
    <dgm:cxn modelId="{EBC9799C-C7E5-433B-BA15-556137872C05}" type="presOf" srcId="{3D421D23-2C56-4C11-B31A-C31758F45583}" destId="{D00FEEAF-17B1-4F33-9A24-99A37C7F2077}"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3F2E8646-CC8D-48D2-9149-F57EB3D36C5E}" type="presOf" srcId="{9CBA7087-D03E-4715-92FF-47ED80DAED71}" destId="{3E535D60-4D40-4AD9-982B-96A21B070D19}" srcOrd="0" destOrd="0" presId="urn:microsoft.com/office/officeart/2017/3/layout/DropPinTimeline"/>
    <dgm:cxn modelId="{1F5EAB72-3514-4C7B-AB9D-0DF8AC7E7493}" srcId="{9CBA7087-D03E-4715-92FF-47ED80DAED71}" destId="{3D421D23-2C56-4C11-B31A-C31758F45583}" srcOrd="2" destOrd="0" parTransId="{9187E1A5-B6CE-4D9D-A8D8-7882C4102CCE}" sibTransId="{12851A74-90F3-4B4F-A244-45FE8C695A7C}"/>
    <dgm:cxn modelId="{4744059B-3739-4803-8490-C9F7F0DD4A39}" srcId="{3D421D23-2C56-4C11-B31A-C31758F45583}" destId="{ACF33093-B301-447B-B023-0EA4E2D37E0B}" srcOrd="0" destOrd="0" parTransId="{EA87314F-D58E-4F35-B0DD-1A9B607DA851}" sibTransId="{E95213C7-D1CE-40E1-B8C2-FB1B44FF41CE}"/>
    <dgm:cxn modelId="{1DACA598-C346-467B-9966-6557B70940FE}" type="presOf" srcId="{AE428DC9-043F-42E5-85BF-542C956EB889}" destId="{9756C28B-3BAE-4AC6-B952-099403329899}" srcOrd="0" destOrd="0" presId="urn:microsoft.com/office/officeart/2017/3/layout/DropPinTimeline"/>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CFFB6499-9C39-4D9F-A2ED-7A69BA904925}" srcId="{AE428DC9-043F-42E5-85BF-542C956EB889}" destId="{26CD13FE-2BBE-430F-9664-0F5C7018CA4F}" srcOrd="0" destOrd="0" parTransId="{39E9F3EC-062A-4927-8458-ED2130A5849E}" sibTransId="{9430AA2A-4B84-45E3-B74F-7399ED35454A}"/>
    <dgm:cxn modelId="{666F0718-CAC5-487C-A8E0-B76E3CBA4CA3}" type="presOf" srcId="{503BC6C4-5BAD-4719-8AA5-AFB145390A31}" destId="{ED83AEC5-B91F-492F-9F06-9BC6518CD658}" srcOrd="0" destOrd="0" presId="urn:microsoft.com/office/officeart/2017/3/layout/DropPinTimeline"/>
    <dgm:cxn modelId="{FA2B3317-502B-4B25-9141-78DD670D69A7}" srcId="{9CBA7087-D03E-4715-92FF-47ED80DAED71}" destId="{AE428DC9-043F-42E5-85BF-542C956EB889}" srcOrd="3" destOrd="0" parTransId="{8183CE60-9489-4831-8C5F-09DF305F194E}" sibTransId="{D6ED1AC1-048B-4109-AB54-817546DF7C33}"/>
    <dgm:cxn modelId="{999422BC-4BBF-41CA-9910-0E153E5186CB}" type="presOf" srcId="{26CD13FE-2BBE-430F-9664-0F5C7018CA4F}" destId="{1557739A-B89B-4E9E-95D2-F311344AE12B}" srcOrd="0" destOrd="0" presId="urn:microsoft.com/office/officeart/2017/3/layout/DropPinTimeline"/>
    <dgm:cxn modelId="{F3C2076B-2597-4BC7-8D64-9D5B098213D3}" srcId="{9CBA7087-D03E-4715-92FF-47ED80DAED71}" destId="{92FE865A-E35A-4173-8EAA-5DD2BA8DF555}" srcOrd="4" destOrd="0" parTransId="{70F4BEC9-4B6D-492B-912F-55E1C481BDE0}" sibTransId="{3B645D72-D2B8-4C22-B41D-BBF89505A689}"/>
    <dgm:cxn modelId="{D0D512C8-7E32-47D7-AB3F-5486D1D5EE9C}" type="presOf" srcId="{8274FAAA-84F8-4AB6-9B9D-C98FA3EAB6E7}" destId="{43612655-ACB3-4688-B18F-093A79C9CB7B}"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t>
        <a:bodyPr/>
        <a:lstStyle/>
        <a:p>
          <a:endParaRPr lang="en-US"/>
        </a:p>
      </dgm:t>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t>
        <a:bodyPr/>
        <a:lstStyle/>
        <a:p>
          <a:endParaRPr lang="en-US"/>
        </a:p>
      </dgm:t>
    </dgm:pt>
    <dgm:pt modelId="{4554389A-3AF6-4A46-9B96-E67EE36C840B}" type="pres">
      <dgm:prSet presAssocID="{B27B0946-490C-41ED-8A70-179F9BFAAB4C}" presName="rootConnector1" presStyleLbl="node1" presStyleIdx="0" presStyleCnt="0"/>
      <dgm:spPr/>
      <dgm:t>
        <a:bodyPr/>
        <a:lstStyle/>
        <a:p>
          <a:endParaRPr lang="en-US"/>
        </a:p>
      </dgm:t>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t>
        <a:bodyPr/>
        <a:lstStyle/>
        <a:p>
          <a:endParaRPr lang="en-US"/>
        </a:p>
      </dgm:t>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t>
        <a:bodyPr/>
        <a:lstStyle/>
        <a:p>
          <a:endParaRPr lang="en-US"/>
        </a:p>
      </dgm:t>
    </dgm:pt>
    <dgm:pt modelId="{429719CB-0236-4B90-AFBF-92046285B423}" type="pres">
      <dgm:prSet presAssocID="{B0D4096B-2F66-4262-A2B3-B4B364574E1A}" presName="rootConnector3" presStyleLbl="asst1" presStyleIdx="0" presStyleCnt="2"/>
      <dgm:spPr/>
      <dgm:t>
        <a:bodyPr/>
        <a:lstStyle/>
        <a:p>
          <a:endParaRPr lang="en-US"/>
        </a:p>
      </dgm:t>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t>
        <a:bodyPr/>
        <a:lstStyle/>
        <a:p>
          <a:endParaRPr lang="en-US"/>
        </a:p>
      </dgm:t>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t>
        <a:bodyPr/>
        <a:lstStyle/>
        <a:p>
          <a:endParaRPr lang="en-US"/>
        </a:p>
      </dgm:t>
    </dgm:pt>
    <dgm:pt modelId="{23DEB567-9286-40C3-A849-B7504A38AD13}" type="pres">
      <dgm:prSet presAssocID="{C0FB276B-2DA8-4C2D-8629-32E3E8F3F1D2}" presName="rootConnector3" presStyleLbl="asst1" presStyleIdx="1" presStyleCnt="2"/>
      <dgm:spPr/>
      <dgm:t>
        <a:bodyPr/>
        <a:lstStyle/>
        <a:p>
          <a:endParaRPr lang="en-US"/>
        </a:p>
      </dgm:t>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F9E2A124-7A8E-48A9-A522-ACD7AB4B20ED}" type="presOf" srcId="{B0D4096B-2F66-4262-A2B3-B4B364574E1A}" destId="{429719CB-0236-4B90-AFBF-92046285B42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1906BBB8-5F8C-4B70-A72F-070C8969BB14}" type="presOf" srcId="{C0FB276B-2DA8-4C2D-8629-32E3E8F3F1D2}" destId="{776885F7-6A5E-4D63-9617-1A4B85591377}"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9B8C9FA4-6F2E-4AEF-B98D-9605DD64FE16}" type="presOf" srcId="{B27B0946-490C-41ED-8A70-179F9BFAAB4C}" destId="{4554389A-3AF6-4A46-9B96-E67EE36C840B}" srcOrd="1"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B2F40F55-0520-4720-93DD-322697318AC0}" srcId="{B27B0946-490C-41ED-8A70-179F9BFAAB4C}" destId="{C0FB276B-2DA8-4C2D-8629-32E3E8F3F1D2}" srcOrd="1" destOrd="0" parTransId="{8FAE4F64-3458-43A7-A4CD-26C44C8617EC}" sibTransId="{1B265852-B7F6-4F49-ABB5-5068184BAE9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t>
        <a:bodyPr/>
        <a:lstStyle/>
        <a:p>
          <a:endParaRPr lang="en-US"/>
        </a:p>
      </dgm:t>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t>
        <a:bodyPr/>
        <a:lstStyle/>
        <a:p>
          <a:endParaRPr lang="en-US"/>
        </a:p>
      </dgm:t>
    </dgm:pt>
    <dgm:pt modelId="{8FB0C1F9-4384-4C55-9071-9CBE2D15E064}" type="pres">
      <dgm:prSet presAssocID="{2F39A4EF-2838-4C92-801F-24A7E338F556}" presName="rootConnector1" presStyleLbl="node1" presStyleIdx="0" presStyleCnt="0"/>
      <dgm:spPr/>
      <dgm:t>
        <a:bodyPr/>
        <a:lstStyle/>
        <a:p>
          <a:endParaRPr lang="en-US"/>
        </a:p>
      </dgm:t>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t>
        <a:bodyPr/>
        <a:lstStyle/>
        <a:p>
          <a:endParaRPr lang="en-US"/>
        </a:p>
      </dgm:t>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t>
        <a:bodyPr/>
        <a:lstStyle/>
        <a:p>
          <a:endParaRPr lang="en-US"/>
        </a:p>
      </dgm:t>
    </dgm:pt>
    <dgm:pt modelId="{A33DF55F-9AE1-47DF-8547-B969225A014F}" type="pres">
      <dgm:prSet presAssocID="{93ABA497-97A8-4F25-BB99-51D9811D3B38}" presName="rootConnector3" presStyleLbl="asst1" presStyleIdx="0" presStyleCnt="2"/>
      <dgm:spPr/>
      <dgm:t>
        <a:bodyPr/>
        <a:lstStyle/>
        <a:p>
          <a:endParaRPr lang="en-US"/>
        </a:p>
      </dgm:t>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t>
        <a:bodyPr/>
        <a:lstStyle/>
        <a:p>
          <a:endParaRPr lang="en-US"/>
        </a:p>
      </dgm:t>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t>
        <a:bodyPr/>
        <a:lstStyle/>
        <a:p>
          <a:endParaRPr lang="en-US"/>
        </a:p>
      </dgm:t>
    </dgm:pt>
    <dgm:pt modelId="{3692605F-B398-4E5C-8205-9B0E9133AC28}" type="pres">
      <dgm:prSet presAssocID="{F7E425FD-5543-4F5C-8D3D-7567BCA4D10D}" presName="rootConnector3" presStyleLbl="asst1" presStyleIdx="1" presStyleCnt="2"/>
      <dgm:spPr/>
      <dgm:t>
        <a:bodyPr/>
        <a:lstStyle/>
        <a:p>
          <a:endParaRPr lang="en-US"/>
        </a:p>
      </dgm:t>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41951892-FBF3-4E90-88D9-3D3F45622AEA}" type="presOf" srcId="{974B7423-BE2F-4E66-BEEC-A627913543F1}" destId="{31981CAB-1679-4CBD-A04F-DB9CEF4B92A1}"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521D5A0B-18DA-4001-80E9-11FDEF9E3831}" srcId="{2F39A4EF-2838-4C92-801F-24A7E338F556}" destId="{F7E425FD-5543-4F5C-8D3D-7567BCA4D10D}" srcOrd="1" destOrd="0" parTransId="{69832951-31AB-4DB4-9F2C-00B0EDDB229E}" sibTransId="{F1F4E471-CD11-41ED-8540-F6B28CE851A9}"/>
    <dgm:cxn modelId="{3A1B05DB-96F0-4898-88EF-3E2C54FF9236}" type="presOf" srcId="{C59E5994-5B77-4E2A-9292-A60025E71895}" destId="{F03DFDC0-16A9-4839-8720-D8D543E5FB23}" srcOrd="0"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3BBF8C0-E137-4F0F-85A6-ACE894A8A6AD}" srcId="{2F39A4EF-2838-4C92-801F-24A7E338F556}" destId="{93ABA497-97A8-4F25-BB99-51D9811D3B38}" srcOrd="0" destOrd="0" parTransId="{974B7423-BE2F-4E66-BEEC-A627913543F1}" sibTransId="{D34A39FF-CD23-4C0D-8883-9C18359F20BB}"/>
    <dgm:cxn modelId="{3BD3089D-D1F1-40F1-B743-AEDD22CEC4FB}" type="presOf" srcId="{93ABA497-97A8-4F25-BB99-51D9811D3B38}" destId="{A33DF55F-9AE1-47DF-8547-B969225A014F}" srcOrd="1"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t>
        <a:bodyPr/>
        <a:lstStyle/>
        <a:p>
          <a:endParaRPr lang="en-US"/>
        </a:p>
      </dgm:t>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t>
        <a:bodyPr/>
        <a:lstStyle/>
        <a:p>
          <a:endParaRPr lang="en-US"/>
        </a:p>
      </dgm:t>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t>
        <a:bodyPr/>
        <a:lstStyle/>
        <a:p>
          <a:endParaRPr lang="en-US"/>
        </a:p>
      </dgm:t>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t>
        <a:bodyPr/>
        <a:lstStyle/>
        <a:p>
          <a:endParaRPr lang="en-US"/>
        </a:p>
      </dgm:t>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t>
        <a:bodyPr/>
        <a:lstStyle/>
        <a:p>
          <a:endParaRPr lang="en-US"/>
        </a:p>
      </dgm:t>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t>
        <a:bodyPr/>
        <a:lstStyle/>
        <a:p>
          <a:endParaRPr lang="en-US"/>
        </a:p>
      </dgm:t>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t>
        <a:bodyPr/>
        <a:lstStyle/>
        <a:p>
          <a:endParaRPr lang="en-US"/>
        </a:p>
      </dgm:t>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t>
        <a:bodyPr/>
        <a:lstStyle/>
        <a:p>
          <a:endParaRPr lang="en-US"/>
        </a:p>
      </dgm:t>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t>
        <a:bodyPr/>
        <a:lstStyle/>
        <a:p>
          <a:endParaRPr lang="en-US"/>
        </a:p>
      </dgm:t>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E1B3592A-635C-4205-BD5F-0B7EBA420400}" srcId="{C34465FE-7390-4B5E-840C-C3584FDDBE83}" destId="{18A3F06E-5A9F-4392-A4F4-430011167532}" srcOrd="0" destOrd="0" parTransId="{0865B185-C906-484E-82B8-436AE6424D01}" sibTransId="{25E95B59-6F46-420C-9805-E0A8AB7ECC82}"/>
    <dgm:cxn modelId="{1FFB6EA8-B0ED-46C0-BF8C-9E3C2659C2D3}" type="presOf" srcId="{D3A6FB27-BBDB-4F77-BCF9-17A5EC3B965D}" destId="{1256DBA6-CEBB-4DFB-AD68-110AC366AB0F}" srcOrd="0" destOrd="0" presId="urn:microsoft.com/office/officeart/2008/layout/LinedList"/>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0AE1853F-EDBF-447C-905D-A1B04F55ADF0}" type="presOf" srcId="{2C2916C8-B183-4EA8-9F42-2A585CADE21F}" destId="{FCFEB0F9-1058-4121-9959-693D269F1A15}" srcOrd="0" destOrd="0" presId="urn:microsoft.com/office/officeart/2008/layout/LinedList"/>
    <dgm:cxn modelId="{7BE92AFE-76B7-453C-B0BA-3F2AD6B7E64B}" srcId="{18A3F06E-5A9F-4392-A4F4-430011167532}" destId="{AE3CCE64-F55D-467F-A8AF-3E8AFE0F2A35}" srcOrd="5" destOrd="0" parTransId="{8AC97E5E-E7DB-4840-8E2B-561C3543102C}" sibTransId="{107CD048-CF1A-4F3F-9CD0-29FF0810D55B}"/>
    <dgm:cxn modelId="{8F808764-04FE-4F1E-8ADF-B50F6E0CFE94}" srcId="{18A3F06E-5A9F-4392-A4F4-430011167532}" destId="{53620566-A175-4217-8D9F-ADA113079B4B}" srcOrd="6" destOrd="0" parTransId="{89C44597-CDAD-4C41-8BB2-E67D2C44254B}" sibTransId="{094DF712-44C0-4686-95AF-DD1C411E3BBA}"/>
    <dgm:cxn modelId="{F2B36D04-4880-49D2-98E0-BECDD7109190}" type="presOf" srcId="{53620566-A175-4217-8D9F-ADA113079B4B}" destId="{3E4EFDC2-9C94-4CA7-83F9-9381CBE14CFF}"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590C7124-B293-458A-AA49-0B09D040DBD2}" srcId="{18A3F06E-5A9F-4392-A4F4-430011167532}" destId="{2C2916C8-B183-4EA8-9F42-2A585CADE21F}" srcOrd="3" destOrd="0" parTransId="{A2C3783A-835D-47C6-A5C8-7C60C2078387}" sibTransId="{07341551-629C-42C0-B19A-CD0CD68E8A68}"/>
    <dgm:cxn modelId="{D236BD8A-0317-4D5F-83D4-C6FE85C8FE1E}" type="presOf" srcId="{AE3CCE64-F55D-467F-A8AF-3E8AFE0F2A35}" destId="{0D1E315E-3729-4D04-A160-6CF150B6EDBE}"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Final Rule effective </a:t>
          </a:r>
        </a:p>
        <a:p>
          <a:pPr lvl="0" algn="l" defTabSz="666750">
            <a:lnSpc>
              <a:spcPct val="90000"/>
            </a:lnSpc>
            <a:spcBef>
              <a:spcPct val="0"/>
            </a:spcBef>
            <a:spcAft>
              <a:spcPct val="35000"/>
            </a:spcAft>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E863D-8D79-43BD-8280-6BCF5E34E1A7}"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16EBE-68CA-4FE0-8100-858BF2D12CE1}" type="slidenum">
              <a:rPr lang="en-US" smtClean="0"/>
              <a:t>‹#›</a:t>
            </a:fld>
            <a:endParaRPr lang="en-US"/>
          </a:p>
        </p:txBody>
      </p:sp>
    </p:spTree>
    <p:extLst>
      <p:ext uri="{BB962C8B-B14F-4D97-AF65-F5344CB8AC3E}">
        <p14:creationId xmlns:p14="http://schemas.microsoft.com/office/powerpoint/2010/main" val="8599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16EBE-68CA-4FE0-8100-858BF2D12CE1}" type="slidenum">
              <a:rPr lang="en-US" smtClean="0"/>
              <a:t>15</a:t>
            </a:fld>
            <a:endParaRPr lang="en-US"/>
          </a:p>
        </p:txBody>
      </p:sp>
    </p:spTree>
    <p:extLst>
      <p:ext uri="{BB962C8B-B14F-4D97-AF65-F5344CB8AC3E}">
        <p14:creationId xmlns:p14="http://schemas.microsoft.com/office/powerpoint/2010/main" val="357006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16EBE-68CA-4FE0-8100-858BF2D12CE1}" type="slidenum">
              <a:rPr lang="en-US" smtClean="0"/>
              <a:t>17</a:t>
            </a:fld>
            <a:endParaRPr lang="en-US"/>
          </a:p>
        </p:txBody>
      </p:sp>
    </p:spTree>
    <p:extLst>
      <p:ext uri="{BB962C8B-B14F-4D97-AF65-F5344CB8AC3E}">
        <p14:creationId xmlns:p14="http://schemas.microsoft.com/office/powerpoint/2010/main" val="31190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19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04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29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68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336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112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055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84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2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534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57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7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368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195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928408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3845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9670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8753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008710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6721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0272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949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25762673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1068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1531589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ww.muli.com.au/project-review-cost-proces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Appellate Decision Makers </a:t>
            </a:r>
            <a:br>
              <a:rPr lang="en-US" b="1" dirty="0"/>
            </a:br>
            <a:r>
              <a:rPr lang="en-US" b="1" dirty="0"/>
              <a:t>Refresher Training </a:t>
            </a:r>
            <a:r>
              <a:rPr lang="en-US" dirty="0"/>
              <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r>
              <a:rPr kumimoji="0" lang="en-US" sz="2400" b="0" i="0" u="none" strike="noStrike" kern="1200" cap="none" spc="0" normalizeH="0" baseline="0" noProof="0" dirty="0">
                <a:ln>
                  <a:noFill/>
                </a:ln>
                <a:solidFill>
                  <a:prstClr val="black"/>
                </a:solidFill>
                <a:effectLst/>
                <a:uLnTx/>
                <a:uFillTx/>
                <a:latin typeface="Calibri"/>
                <a:ea typeface="+mn-ea"/>
                <a:cs typeface="+mn-cs"/>
              </a:rP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850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Timeframe for Completion </a:t>
            </a:r>
          </a:p>
          <a:p>
            <a:pPr>
              <a:lnSpc>
                <a:spcPct val="160000"/>
              </a:lnSpc>
            </a:pPr>
            <a:r>
              <a:rPr lang="en-US" dirty="0"/>
              <a:t>Role of Advisors</a:t>
            </a:r>
          </a:p>
          <a:p>
            <a:pPr>
              <a:lnSpc>
                <a:spcPct val="160000"/>
              </a:lnSpc>
            </a:pPr>
            <a:r>
              <a:rPr lang="en-US" dirty="0"/>
              <a:t>The Employee Adjudication Process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2B9F08-42AB-4FEA-B35B-70B187D3B334}"/>
              </a:ext>
            </a:extLst>
          </p:cNvPr>
          <p:cNvSpPr>
            <a:spLocks noGrp="1"/>
          </p:cNvSpPr>
          <p:nvPr>
            <p:ph type="title"/>
          </p:nvPr>
        </p:nvSpPr>
        <p:spPr/>
        <p:txBody>
          <a:bodyPr>
            <a:normAutofit fontScale="90000"/>
          </a:bodyPr>
          <a:lstStyle/>
          <a:p>
            <a:r>
              <a:rPr lang="en-US" b="1" dirty="0"/>
              <a:t>Understanding the Role of an </a:t>
            </a:r>
            <a:br>
              <a:rPr lang="en-US" b="1" dirty="0"/>
            </a:br>
            <a:r>
              <a:rPr lang="en-US" b="1" dirty="0"/>
              <a:t>Appellate Decision Maker </a:t>
            </a:r>
          </a:p>
        </p:txBody>
      </p:sp>
      <p:sp>
        <p:nvSpPr>
          <p:cNvPr id="5" name="Slide Number Placeholder 4">
            <a:extLst>
              <a:ext uri="{FF2B5EF4-FFF2-40B4-BE49-F238E27FC236}">
                <a16:creationId xmlns:a16="http://schemas.microsoft.com/office/drawing/2014/main" id="{8852B26A-45A1-4FDB-9E2D-32D7479A3ACF}"/>
              </a:ext>
            </a:extLst>
          </p:cNvPr>
          <p:cNvSpPr>
            <a:spLocks noGrp="1"/>
          </p:cNvSpPr>
          <p:nvPr>
            <p:ph type="sldNum" sz="quarter" idx="4294967295"/>
          </p:nvPr>
        </p:nvSpPr>
        <p:spPr>
          <a:xfrm>
            <a:off x="11455400" y="6229350"/>
            <a:ext cx="736600" cy="366713"/>
          </a:xfrm>
          <a:prstGeom prst="rect">
            <a:avLst/>
          </a:prstGeom>
        </p:spPr>
        <p:txBody>
          <a:bodyPr/>
          <a:lstStyle/>
          <a:p>
            <a:fld id="{64336152-522D-534E-A387-BE770A7CAF94}" type="slidenum">
              <a:rPr lang="en-US" smtClean="0"/>
              <a:pPr/>
              <a:t>15</a:t>
            </a:fld>
            <a:endParaRPr lang="en-US" dirty="0"/>
          </a:p>
        </p:txBody>
      </p:sp>
    </p:spTree>
    <p:extLst>
      <p:ext uri="{BB962C8B-B14F-4D97-AF65-F5344CB8AC3E}">
        <p14:creationId xmlns:p14="http://schemas.microsoft.com/office/powerpoint/2010/main" val="18368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C0CD-C699-4BCA-A2AB-C663BC0E7F69}"/>
              </a:ext>
            </a:extLst>
          </p:cNvPr>
          <p:cNvSpPr>
            <a:spLocks noGrp="1"/>
          </p:cNvSpPr>
          <p:nvPr>
            <p:ph type="title"/>
          </p:nvPr>
        </p:nvSpPr>
        <p:spPr>
          <a:xfrm>
            <a:off x="889432" y="261703"/>
            <a:ext cx="9956800" cy="1143000"/>
          </a:xfrm>
        </p:spPr>
        <p:txBody>
          <a:bodyPr/>
          <a:lstStyle/>
          <a:p>
            <a:r>
              <a:rPr lang="en-US" b="1" dirty="0"/>
              <a:t>Expectations of Appellate Decision-Makers </a:t>
            </a:r>
          </a:p>
        </p:txBody>
      </p:sp>
      <p:sp>
        <p:nvSpPr>
          <p:cNvPr id="3" name="Content Placeholder 2">
            <a:extLst>
              <a:ext uri="{FF2B5EF4-FFF2-40B4-BE49-F238E27FC236}">
                <a16:creationId xmlns:a16="http://schemas.microsoft.com/office/drawing/2014/main" id="{D5C3552E-BC9C-4A53-A9E6-5D30080B2B7B}"/>
              </a:ext>
            </a:extLst>
          </p:cNvPr>
          <p:cNvSpPr>
            <a:spLocks noGrp="1"/>
          </p:cNvSpPr>
          <p:nvPr>
            <p:ph idx="1"/>
          </p:nvPr>
        </p:nvSpPr>
        <p:spPr>
          <a:xfrm>
            <a:off x="1345768" y="1404703"/>
            <a:ext cx="9956800" cy="4191000"/>
          </a:xfrm>
        </p:spPr>
        <p:txBody>
          <a:bodyPr>
            <a:normAutofit fontScale="92500" lnSpcReduction="20000"/>
          </a:bodyPr>
          <a:lstStyle/>
          <a:p>
            <a:r>
              <a:rPr lang="en-US" dirty="0"/>
              <a:t>Be a neutral decision maker who gives a fair and unbiased review of the matter </a:t>
            </a:r>
          </a:p>
          <a:p>
            <a:pPr marL="0" indent="0">
              <a:buNone/>
            </a:pPr>
            <a:endParaRPr lang="en-US" dirty="0"/>
          </a:p>
          <a:p>
            <a:r>
              <a:rPr lang="en-US" dirty="0"/>
              <a:t>Adhere to current policy provisions </a:t>
            </a:r>
          </a:p>
          <a:p>
            <a:pPr lvl="1"/>
            <a:r>
              <a:rPr lang="en-US" dirty="0"/>
              <a:t>Definitions and standards </a:t>
            </a:r>
          </a:p>
          <a:p>
            <a:pPr lvl="1"/>
            <a:r>
              <a:rPr lang="en-US" dirty="0"/>
              <a:t>Procedural rights </a:t>
            </a:r>
          </a:p>
          <a:p>
            <a:pPr marL="457200" lvl="1" indent="0">
              <a:buNone/>
            </a:pPr>
            <a:endParaRPr lang="en-US" dirty="0"/>
          </a:p>
          <a:p>
            <a:r>
              <a:rPr lang="en-US" dirty="0"/>
              <a:t>Reasonably prompt review of the matter </a:t>
            </a:r>
          </a:p>
          <a:p>
            <a:pPr lvl="1"/>
            <a:r>
              <a:rPr lang="en-US" dirty="0"/>
              <a:t>Communication with the involved parties </a:t>
            </a:r>
          </a:p>
          <a:p>
            <a:pPr lvl="1"/>
            <a:r>
              <a:rPr lang="en-US" dirty="0"/>
              <a:t>Communication with the Title IX Coordinator </a:t>
            </a:r>
          </a:p>
        </p:txBody>
      </p:sp>
      <p:sp>
        <p:nvSpPr>
          <p:cNvPr id="4" name="Slide Number Placeholder 3">
            <a:extLst>
              <a:ext uri="{FF2B5EF4-FFF2-40B4-BE49-F238E27FC236}">
                <a16:creationId xmlns:a16="http://schemas.microsoft.com/office/drawing/2014/main" id="{D59C6537-94EF-4862-B3E8-187CC2C57171}"/>
              </a:ext>
            </a:extLst>
          </p:cNvPr>
          <p:cNvSpPr>
            <a:spLocks noGrp="1"/>
          </p:cNvSpPr>
          <p:nvPr>
            <p:ph type="sldNum" sz="quarter" idx="10"/>
          </p:nvPr>
        </p:nvSpPr>
        <p:spPr/>
        <p:txBody>
          <a:bodyPr/>
          <a:lstStyle/>
          <a:p>
            <a:fld id="{64336152-522D-534E-A387-BE770A7CAF94}" type="slidenum">
              <a:rPr lang="en-US" smtClean="0"/>
              <a:pPr/>
              <a:t>17</a:t>
            </a:fld>
            <a:endParaRPr lang="en-US" dirty="0"/>
          </a:p>
        </p:txBody>
      </p:sp>
    </p:spTree>
    <p:extLst>
      <p:ext uri="{BB962C8B-B14F-4D97-AF65-F5344CB8AC3E}">
        <p14:creationId xmlns:p14="http://schemas.microsoft.com/office/powerpoint/2010/main" val="32146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326585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marL="0" indent="0" algn="ctr">
              <a:buNone/>
            </a:pPr>
            <a:endParaRPr lang="en-US" sz="1900" b="1" dirty="0">
              <a:solidFill>
                <a:srgbClr val="FF0000"/>
              </a:solidFill>
            </a:endParaRP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sz="2000"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the Complaint Process </a:t>
            </a:r>
          </a:p>
        </p:txBody>
      </p:sp>
    </p:spTree>
    <p:extLst>
      <p:ext uri="{BB962C8B-B14F-4D97-AF65-F5344CB8AC3E}">
        <p14:creationId xmlns:p14="http://schemas.microsoft.com/office/powerpoint/2010/main" val="32547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USG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400" dirty="0"/>
              <a:t>A report of misconduct has been made </a:t>
            </a:r>
          </a:p>
          <a:p>
            <a:pPr marL="0" indent="0">
              <a:lnSpc>
                <a:spcPct val="90000"/>
              </a:lnSpc>
              <a:buNone/>
            </a:pPr>
            <a:endParaRPr lang="en-US" sz="2400" dirty="0"/>
          </a:p>
          <a:p>
            <a:pPr>
              <a:lnSpc>
                <a:spcPct val="90000"/>
              </a:lnSpc>
            </a:pPr>
            <a:r>
              <a:rPr lang="en-US" sz="2400" dirty="0"/>
              <a:t>The Complainant or the Title IX Coordinator has initiated the formal investigation process </a:t>
            </a:r>
          </a:p>
          <a:p>
            <a:pPr lvl="1">
              <a:lnSpc>
                <a:spcPct val="90000"/>
              </a:lnSpc>
            </a:pPr>
            <a:r>
              <a:rPr lang="en-US" sz="1800" dirty="0"/>
              <a:t>Formal Complaint under Title IX </a:t>
            </a:r>
          </a:p>
          <a:p>
            <a:pPr lvl="1">
              <a:lnSpc>
                <a:spcPct val="90000"/>
              </a:lnSpc>
            </a:pPr>
            <a:r>
              <a:rPr lang="en-US" sz="1800" dirty="0"/>
              <a:t>Sexual Misconduct Complaint </a:t>
            </a:r>
          </a:p>
          <a:p>
            <a:pPr marL="0" indent="0">
              <a:lnSpc>
                <a:spcPct val="90000"/>
              </a:lnSpc>
              <a:buNone/>
            </a:pPr>
            <a:endParaRPr lang="en-US" sz="2400" dirty="0"/>
          </a:p>
          <a:p>
            <a:pPr>
              <a:lnSpc>
                <a:spcPct val="90000"/>
              </a:lnSpc>
            </a:pPr>
            <a:r>
              <a:rPr lang="en-US" sz="2400" dirty="0"/>
              <a:t>Notice of the investigation has been sent to the parties </a:t>
            </a:r>
          </a:p>
          <a:p>
            <a:pPr marL="0" indent="0">
              <a:lnSpc>
                <a:spcPct val="90000"/>
              </a:lnSpc>
              <a:buNone/>
            </a:pPr>
            <a:endParaRPr lang="en-US" sz="2000" dirty="0"/>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EAD-4C04-4EB7-AB15-C881916B2D86}"/>
              </a:ext>
            </a:extLst>
          </p:cNvPr>
          <p:cNvSpPr>
            <a:spLocks noGrp="1"/>
          </p:cNvSpPr>
          <p:nvPr>
            <p:ph type="title"/>
          </p:nvPr>
        </p:nvSpPr>
        <p:spPr>
          <a:xfrm>
            <a:off x="1782762" y="313943"/>
            <a:ext cx="9956800" cy="1143000"/>
          </a:xfrm>
        </p:spPr>
        <p:txBody>
          <a:bodyPr/>
          <a:lstStyle/>
          <a:p>
            <a:r>
              <a:rPr lang="en-US" b="1" dirty="0"/>
              <a:t>Formal Complaint Dismissal </a:t>
            </a:r>
            <a:r>
              <a:rPr lang="en-US" sz="2000" dirty="0"/>
              <a:t>§106.45(b)(3)</a:t>
            </a:r>
            <a:endParaRPr lang="en-US" dirty="0"/>
          </a:p>
        </p:txBody>
      </p:sp>
      <p:sp>
        <p:nvSpPr>
          <p:cNvPr id="3" name="Content Placeholder 2">
            <a:extLst>
              <a:ext uri="{FF2B5EF4-FFF2-40B4-BE49-F238E27FC236}">
                <a16:creationId xmlns:a16="http://schemas.microsoft.com/office/drawing/2014/main" id="{21114033-CC19-4568-8265-602DEC242BE4}"/>
              </a:ext>
            </a:extLst>
          </p:cNvPr>
          <p:cNvSpPr>
            <a:spLocks noGrp="1"/>
          </p:cNvSpPr>
          <p:nvPr>
            <p:ph sz="half" idx="1"/>
          </p:nvPr>
        </p:nvSpPr>
        <p:spPr/>
        <p:txBody>
          <a:bodyPr>
            <a:normAutofit fontScale="85000" lnSpcReduction="20000"/>
          </a:bodyPr>
          <a:lstStyle/>
          <a:p>
            <a:pPr marL="0" indent="0" algn="ctr">
              <a:buNone/>
            </a:pPr>
            <a:r>
              <a:rPr lang="en-US" dirty="0">
                <a:solidFill>
                  <a:srgbClr val="FF0000"/>
                </a:solidFill>
              </a:rPr>
              <a:t>Required</a:t>
            </a:r>
          </a:p>
          <a:p>
            <a:r>
              <a:rPr lang="en-US" dirty="0"/>
              <a:t>Conduct alleged would not constitute Sexual Harassment as defined, even if proved </a:t>
            </a:r>
          </a:p>
          <a:p>
            <a:endParaRPr lang="en-US" dirty="0"/>
          </a:p>
          <a:p>
            <a:r>
              <a:rPr lang="en-US" dirty="0"/>
              <a:t>Outside the institution’s education program or activity </a:t>
            </a:r>
          </a:p>
          <a:p>
            <a:pPr marL="0" indent="0">
              <a:buNone/>
            </a:pPr>
            <a:endParaRPr lang="en-US" dirty="0"/>
          </a:p>
          <a:p>
            <a:r>
              <a:rPr lang="en-US" dirty="0"/>
              <a:t>Outside of the United States </a:t>
            </a:r>
          </a:p>
        </p:txBody>
      </p:sp>
      <p:sp>
        <p:nvSpPr>
          <p:cNvPr id="4" name="Content Placeholder 3">
            <a:extLst>
              <a:ext uri="{FF2B5EF4-FFF2-40B4-BE49-F238E27FC236}">
                <a16:creationId xmlns:a16="http://schemas.microsoft.com/office/drawing/2014/main" id="{E282B04F-B456-4334-88EA-F29B1719B66C}"/>
              </a:ext>
            </a:extLst>
          </p:cNvPr>
          <p:cNvSpPr>
            <a:spLocks noGrp="1"/>
          </p:cNvSpPr>
          <p:nvPr>
            <p:ph sz="half" idx="2"/>
          </p:nvPr>
        </p:nvSpPr>
        <p:spPr/>
        <p:txBody>
          <a:bodyPr>
            <a:normAutofit fontScale="85000" lnSpcReduction="20000"/>
          </a:bodyPr>
          <a:lstStyle/>
          <a:p>
            <a:pPr marL="0" indent="0" algn="ctr">
              <a:buNone/>
            </a:pPr>
            <a:r>
              <a:rPr lang="en-US" dirty="0">
                <a:solidFill>
                  <a:srgbClr val="0070C0"/>
                </a:solidFill>
              </a:rPr>
              <a:t>Permissive</a:t>
            </a:r>
            <a:r>
              <a:rPr lang="en-US" dirty="0"/>
              <a:t> </a:t>
            </a:r>
          </a:p>
          <a:p>
            <a:r>
              <a:rPr lang="en-US" dirty="0"/>
              <a:t>Complainant notifies in writing desire to withdraw the complaint </a:t>
            </a:r>
          </a:p>
          <a:p>
            <a:endParaRPr lang="en-US" dirty="0"/>
          </a:p>
          <a:p>
            <a:r>
              <a:rPr lang="en-US" dirty="0"/>
              <a:t>The Respondent is no longer enrolled or employed at the institution </a:t>
            </a:r>
          </a:p>
          <a:p>
            <a:endParaRPr lang="en-US" dirty="0"/>
          </a:p>
          <a:p>
            <a:r>
              <a:rPr lang="en-US" dirty="0"/>
              <a:t>Specific circumstances prevent the gathering evidence sufficient to reach a determination </a:t>
            </a:r>
          </a:p>
        </p:txBody>
      </p:sp>
      <p:sp>
        <p:nvSpPr>
          <p:cNvPr id="5" name="Slide Number Placeholder 4">
            <a:extLst>
              <a:ext uri="{FF2B5EF4-FFF2-40B4-BE49-F238E27FC236}">
                <a16:creationId xmlns:a16="http://schemas.microsoft.com/office/drawing/2014/main" id="{54081257-5D3B-4F8E-A811-E05744BBC9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24675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0ABB-8169-4C64-B219-68E9F221D980}"/>
              </a:ext>
            </a:extLst>
          </p:cNvPr>
          <p:cNvSpPr>
            <a:spLocks noGrp="1"/>
          </p:cNvSpPr>
          <p:nvPr>
            <p:ph type="title"/>
          </p:nvPr>
        </p:nvSpPr>
        <p:spPr>
          <a:xfrm>
            <a:off x="1257516" y="222707"/>
            <a:ext cx="9956800" cy="1143000"/>
          </a:xfrm>
        </p:spPr>
        <p:txBody>
          <a:bodyPr/>
          <a:lstStyle/>
          <a:p>
            <a:r>
              <a:rPr lang="en-US" b="1" dirty="0"/>
              <a:t>USG Complaint Dismissal </a:t>
            </a:r>
          </a:p>
        </p:txBody>
      </p:sp>
      <p:sp>
        <p:nvSpPr>
          <p:cNvPr id="3" name="Content Placeholder 2">
            <a:extLst>
              <a:ext uri="{FF2B5EF4-FFF2-40B4-BE49-F238E27FC236}">
                <a16:creationId xmlns:a16="http://schemas.microsoft.com/office/drawing/2014/main" id="{12C8ABF8-A1BF-4CBF-8A93-D269EE7D68F4}"/>
              </a:ext>
            </a:extLst>
          </p:cNvPr>
          <p:cNvSpPr>
            <a:spLocks noGrp="1"/>
          </p:cNvSpPr>
          <p:nvPr>
            <p:ph idx="1"/>
          </p:nvPr>
        </p:nvSpPr>
        <p:spPr>
          <a:xfrm>
            <a:off x="977684" y="1107831"/>
            <a:ext cx="10236632" cy="4500808"/>
          </a:xfrm>
        </p:spPr>
        <p:txBody>
          <a:bodyPr>
            <a:normAutofit fontScale="92500" lnSpcReduction="20000"/>
          </a:bodyPr>
          <a:lstStyle/>
          <a:p>
            <a:r>
              <a:rPr lang="en-US" dirty="0"/>
              <a:t>Any Sexual Misconduct complaint may be dismissed if: </a:t>
            </a:r>
          </a:p>
          <a:p>
            <a:pPr lvl="1"/>
            <a:r>
              <a:rPr lang="en-US" dirty="0"/>
              <a:t>The alleged conduct, even if proved, would not constitute Sexual Misconduct </a:t>
            </a:r>
          </a:p>
          <a:p>
            <a:pPr lvl="1"/>
            <a:r>
              <a:rPr lang="en-US" dirty="0"/>
              <a:t>The Complainant requests in writing to withdraw </a:t>
            </a:r>
          </a:p>
          <a:p>
            <a:pPr lvl="1"/>
            <a:r>
              <a:rPr lang="en-US" dirty="0"/>
              <a:t>The Respondent is no longer enrolled or employed </a:t>
            </a:r>
          </a:p>
          <a:p>
            <a:pPr lvl="1"/>
            <a:r>
              <a:rPr lang="en-US" dirty="0"/>
              <a:t>There are circumstances that prevent the gathering of sufficient evidence to reach a determination </a:t>
            </a:r>
          </a:p>
          <a:p>
            <a:pPr marL="457200" lvl="1" indent="0">
              <a:buNone/>
            </a:pPr>
            <a:endParaRPr lang="en-US" dirty="0"/>
          </a:p>
          <a:p>
            <a:r>
              <a:rPr lang="en-US" dirty="0"/>
              <a:t>Must provide written notice to both parties  with opportunity to appeal </a:t>
            </a:r>
          </a:p>
        </p:txBody>
      </p:sp>
      <p:sp>
        <p:nvSpPr>
          <p:cNvPr id="4" name="Slide Number Placeholder 3">
            <a:extLst>
              <a:ext uri="{FF2B5EF4-FFF2-40B4-BE49-F238E27FC236}">
                <a16:creationId xmlns:a16="http://schemas.microsoft.com/office/drawing/2014/main" id="{26D4A4B4-CA43-48BC-90EF-9DC083441D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0532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6183-8489-4596-839D-D9EF658043DA}"/>
              </a:ext>
            </a:extLst>
          </p:cNvPr>
          <p:cNvSpPr>
            <a:spLocks noGrp="1"/>
          </p:cNvSpPr>
          <p:nvPr>
            <p:ph type="title"/>
          </p:nvPr>
        </p:nvSpPr>
        <p:spPr/>
        <p:txBody>
          <a:bodyPr/>
          <a:lstStyle/>
          <a:p>
            <a:r>
              <a:rPr lang="en-US" b="1" dirty="0"/>
              <a:t>The Investigation Process </a:t>
            </a:r>
          </a:p>
        </p:txBody>
      </p:sp>
    </p:spTree>
    <p:extLst>
      <p:ext uri="{BB962C8B-B14F-4D97-AF65-F5344CB8AC3E}">
        <p14:creationId xmlns:p14="http://schemas.microsoft.com/office/powerpoint/2010/main" val="3726047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7F4-0B7C-4F78-B2AE-DEA7DFEC91F9}"/>
              </a:ext>
            </a:extLst>
          </p:cNvPr>
          <p:cNvSpPr>
            <a:spLocks noGrp="1"/>
          </p:cNvSpPr>
          <p:nvPr>
            <p:ph type="title"/>
          </p:nvPr>
        </p:nvSpPr>
        <p:spPr>
          <a:xfrm>
            <a:off x="1320800" y="261703"/>
            <a:ext cx="9956800" cy="1143000"/>
          </a:xfrm>
        </p:spPr>
        <p:txBody>
          <a:bodyPr/>
          <a:lstStyle/>
          <a:p>
            <a:r>
              <a:rPr lang="en-US" b="1" dirty="0"/>
              <a:t>Advisors </a:t>
            </a:r>
            <a:r>
              <a:rPr lang="en-US" dirty="0"/>
              <a:t> </a:t>
            </a:r>
          </a:p>
        </p:txBody>
      </p:sp>
      <p:sp>
        <p:nvSpPr>
          <p:cNvPr id="7" name="Content Placeholder 6">
            <a:extLst>
              <a:ext uri="{FF2B5EF4-FFF2-40B4-BE49-F238E27FC236}">
                <a16:creationId xmlns:a16="http://schemas.microsoft.com/office/drawing/2014/main" id="{D23941C4-8F6A-47A6-BE73-5BDEDDCAC0E3}"/>
              </a:ext>
            </a:extLst>
          </p:cNvPr>
          <p:cNvSpPr>
            <a:spLocks noGrp="1"/>
          </p:cNvSpPr>
          <p:nvPr>
            <p:ph sz="half" idx="1"/>
          </p:nvPr>
        </p:nvSpPr>
        <p:spPr>
          <a:xfrm>
            <a:off x="914400" y="1230923"/>
            <a:ext cx="5384800" cy="4712678"/>
          </a:xfrm>
        </p:spPr>
        <p:txBody>
          <a:bodyPr>
            <a:normAutofit/>
          </a:bodyPr>
          <a:lstStyle/>
          <a:p>
            <a:pPr marL="0" indent="0" algn="ctr">
              <a:buNone/>
            </a:pPr>
            <a:r>
              <a:rPr lang="en-US" sz="2400" dirty="0">
                <a:solidFill>
                  <a:srgbClr val="FF0000"/>
                </a:solidFill>
              </a:rPr>
              <a:t>Title IX Complaints </a:t>
            </a:r>
          </a:p>
          <a:p>
            <a:r>
              <a:rPr lang="en-US" sz="2400" dirty="0"/>
              <a:t>Parties have a right to an advisor of their choice </a:t>
            </a:r>
          </a:p>
          <a:p>
            <a:r>
              <a:rPr lang="en-US" sz="2400" dirty="0"/>
              <a:t>Advisor may accompany party to all meetings and hearings </a:t>
            </a:r>
          </a:p>
          <a:p>
            <a:r>
              <a:rPr lang="en-US" sz="2400" dirty="0"/>
              <a:t>Provided a copy of the investigation report and directly related information </a:t>
            </a:r>
          </a:p>
          <a:p>
            <a:r>
              <a:rPr lang="en-US" sz="2400" dirty="0"/>
              <a:t>All communication will be between the institution and the party </a:t>
            </a:r>
          </a:p>
          <a:p>
            <a:pPr marL="0" indent="0">
              <a:buNone/>
            </a:pPr>
            <a:endParaRPr lang="en-US" sz="2400" dirty="0">
              <a:solidFill>
                <a:srgbClr val="0070C0"/>
              </a:solidFill>
            </a:endParaRPr>
          </a:p>
          <a:p>
            <a:endParaRPr lang="en-US" sz="2400" dirty="0">
              <a:solidFill>
                <a:srgbClr val="FF0000"/>
              </a:solidFill>
            </a:endParaRPr>
          </a:p>
        </p:txBody>
      </p:sp>
      <p:sp>
        <p:nvSpPr>
          <p:cNvPr id="8" name="Content Placeholder 7">
            <a:extLst>
              <a:ext uri="{FF2B5EF4-FFF2-40B4-BE49-F238E27FC236}">
                <a16:creationId xmlns:a16="http://schemas.microsoft.com/office/drawing/2014/main" id="{C6DA35CB-6C77-41A2-A74B-6FA8DC519F5F}"/>
              </a:ext>
            </a:extLst>
          </p:cNvPr>
          <p:cNvSpPr>
            <a:spLocks noGrp="1"/>
          </p:cNvSpPr>
          <p:nvPr>
            <p:ph sz="half" idx="2"/>
          </p:nvPr>
        </p:nvSpPr>
        <p:spPr>
          <a:xfrm>
            <a:off x="6299200" y="1230922"/>
            <a:ext cx="5283200" cy="4712678"/>
          </a:xfrm>
        </p:spPr>
        <p:txBody>
          <a:bodyPr>
            <a:normAutofit/>
          </a:bodyPr>
          <a:lstStyle/>
          <a:p>
            <a:pPr marL="0" indent="0" algn="ctr">
              <a:buNone/>
            </a:pPr>
            <a:r>
              <a:rPr lang="en-US" sz="2400" dirty="0">
                <a:solidFill>
                  <a:srgbClr val="0070C0"/>
                </a:solidFill>
              </a:rPr>
              <a:t>Student Sexual Misconduct Complaints</a:t>
            </a:r>
          </a:p>
          <a:p>
            <a:r>
              <a:rPr lang="en-US" sz="2400" dirty="0"/>
              <a:t> Parties have a right to an advisor of their choice</a:t>
            </a:r>
          </a:p>
          <a:p>
            <a:pPr marL="0" indent="0">
              <a:buNone/>
            </a:pPr>
            <a:endParaRPr lang="en-US" sz="2400" dirty="0"/>
          </a:p>
          <a:p>
            <a:r>
              <a:rPr lang="en-US" sz="2400" dirty="0"/>
              <a:t>Advisor may accompany party to all meetings and hearings </a:t>
            </a:r>
          </a:p>
          <a:p>
            <a:pPr marL="0" indent="0">
              <a:buNone/>
            </a:pPr>
            <a:endParaRPr lang="en-US" sz="2400" dirty="0"/>
          </a:p>
          <a:p>
            <a:r>
              <a:rPr lang="en-US" sz="2400" dirty="0"/>
              <a:t>All communication will be between the institution and the party </a:t>
            </a:r>
          </a:p>
          <a:p>
            <a:endParaRPr lang="en-US" sz="2400" dirty="0">
              <a:solidFill>
                <a:srgbClr val="0070C0"/>
              </a:solidFill>
            </a:endParaRPr>
          </a:p>
          <a:p>
            <a:endParaRPr lang="en-US" dirty="0">
              <a:solidFill>
                <a:srgbClr val="0070C0"/>
              </a:solidFill>
            </a:endParaRPr>
          </a:p>
        </p:txBody>
      </p:sp>
      <p:sp>
        <p:nvSpPr>
          <p:cNvPr id="4" name="Slide Number Placeholder 3">
            <a:extLst>
              <a:ext uri="{FF2B5EF4-FFF2-40B4-BE49-F238E27FC236}">
                <a16:creationId xmlns:a16="http://schemas.microsoft.com/office/drawing/2014/main" id="{C768580F-E52F-4D3B-9480-7F1B18D2CA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731230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 </a:t>
            </a:r>
            <a:r>
              <a:rPr lang="en-US" sz="2400" dirty="0"/>
              <a:t>§106.45(b)(5)</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fontScale="85000" lnSpcReduction="20000"/>
          </a:bodyPr>
          <a:lstStyle/>
          <a:p>
            <a:r>
              <a:rPr lang="en-US" dirty="0"/>
              <a:t>The burden of proof AND burden of gathering evidence is on the institution </a:t>
            </a:r>
          </a:p>
          <a:p>
            <a:pPr marL="0" indent="0">
              <a:buNone/>
            </a:pPr>
            <a:endParaRPr lang="en-US" dirty="0"/>
          </a:p>
          <a:p>
            <a:r>
              <a:rPr lang="en-US" dirty="0"/>
              <a:t>Information protected by legal privilege, may not be accessed, disclosed or relied upon unless a waiver is obtained </a:t>
            </a:r>
          </a:p>
          <a:p>
            <a:pPr marL="0" indent="0">
              <a:buNone/>
            </a:pPr>
            <a:endParaRPr lang="en-US" dirty="0"/>
          </a:p>
          <a:p>
            <a:r>
              <a:rPr lang="en-US" dirty="0"/>
              <a:t>Questions and evidence regarding the Complainant’s sexual predisposition or prior sexual behavior are not relevant, UNLESS used to prove: </a:t>
            </a:r>
          </a:p>
          <a:p>
            <a:pPr lvl="1"/>
            <a:r>
              <a:rPr lang="en-US" dirty="0"/>
              <a:t>Someone other than the Respondent committed the conduct OR </a:t>
            </a:r>
          </a:p>
          <a:p>
            <a:pPr lvl="1"/>
            <a:r>
              <a:rPr lang="en-US" dirty="0"/>
              <a:t>Offered to prove consent between the parties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92-2D9E-42DD-AF04-788F3767ACDE}"/>
              </a:ext>
            </a:extLst>
          </p:cNvPr>
          <p:cNvSpPr>
            <a:spLocks noGrp="1"/>
          </p:cNvSpPr>
          <p:nvPr>
            <p:ph type="title"/>
          </p:nvPr>
        </p:nvSpPr>
        <p:spPr/>
        <p:txBody>
          <a:bodyPr/>
          <a:lstStyle/>
          <a:p>
            <a:r>
              <a:rPr lang="en-US" b="1" dirty="0"/>
              <a:t>Access to Information </a:t>
            </a:r>
            <a:r>
              <a:rPr lang="en-US" sz="2400" dirty="0"/>
              <a:t>§106.45(b)(5)(vi) </a:t>
            </a:r>
            <a:endParaRPr lang="en-US" dirty="0"/>
          </a:p>
        </p:txBody>
      </p:sp>
      <p:sp>
        <p:nvSpPr>
          <p:cNvPr id="3" name="Content Placeholder 2">
            <a:extLst>
              <a:ext uri="{FF2B5EF4-FFF2-40B4-BE49-F238E27FC236}">
                <a16:creationId xmlns:a16="http://schemas.microsoft.com/office/drawing/2014/main" id="{F8E5E558-A55C-4CA8-8E8D-977442A299A9}"/>
              </a:ext>
            </a:extLst>
          </p:cNvPr>
          <p:cNvSpPr>
            <a:spLocks noGrp="1"/>
          </p:cNvSpPr>
          <p:nvPr>
            <p:ph sz="half" idx="1"/>
          </p:nvPr>
        </p:nvSpPr>
        <p:spPr>
          <a:xfrm>
            <a:off x="609600" y="1213338"/>
            <a:ext cx="5689600" cy="4730263"/>
          </a:xfrm>
        </p:spPr>
        <p:txBody>
          <a:bodyPr>
            <a:normAutofit fontScale="92500" lnSpcReduction="20000"/>
          </a:bodyPr>
          <a:lstStyle/>
          <a:p>
            <a:r>
              <a:rPr lang="en-US" dirty="0"/>
              <a:t>Parties have a right to review the investigation report prior to its finalization </a:t>
            </a:r>
          </a:p>
          <a:p>
            <a:pPr marL="0" indent="0">
              <a:buNone/>
            </a:pPr>
            <a:endParaRPr lang="en-US" dirty="0"/>
          </a:p>
          <a:p>
            <a:r>
              <a:rPr lang="en-US" dirty="0"/>
              <a:t> Parties have a right to receive a copy of all directly related information</a:t>
            </a:r>
          </a:p>
          <a:p>
            <a:pPr marL="0" indent="0">
              <a:buNone/>
            </a:pPr>
            <a:endParaRPr lang="en-US" dirty="0"/>
          </a:p>
          <a:p>
            <a:r>
              <a:rPr lang="en-US" dirty="0"/>
              <a:t>Procedurally can occur simultaneously or at different times </a:t>
            </a:r>
          </a:p>
          <a:p>
            <a:pPr marL="0" indent="0">
              <a:buNone/>
            </a:pPr>
            <a:endParaRPr lang="en-US" dirty="0"/>
          </a:p>
          <a:p>
            <a:r>
              <a:rPr lang="en-US" dirty="0"/>
              <a:t>10 calendar days to review </a:t>
            </a:r>
          </a:p>
        </p:txBody>
      </p:sp>
      <p:pic>
        <p:nvPicPr>
          <p:cNvPr id="7" name="Content Placeholder 6" descr="A picture containing small, dark, holding, standing&#10;&#10;Description automatically generated">
            <a:extLst>
              <a:ext uri="{FF2B5EF4-FFF2-40B4-BE49-F238E27FC236}">
                <a16:creationId xmlns:a16="http://schemas.microsoft.com/office/drawing/2014/main" id="{B5EE649E-FDAA-4546-96EC-27A106F52823}"/>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737625" y="1483793"/>
            <a:ext cx="4406349" cy="4393651"/>
          </a:xfrm>
        </p:spPr>
      </p:pic>
      <p:sp>
        <p:nvSpPr>
          <p:cNvPr id="5" name="Slide Number Placeholder 4">
            <a:extLst>
              <a:ext uri="{FF2B5EF4-FFF2-40B4-BE49-F238E27FC236}">
                <a16:creationId xmlns:a16="http://schemas.microsoft.com/office/drawing/2014/main" id="{53A2424B-1717-4BA7-A948-D91B988A63F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C95B2B2-C7F1-4F14-9DF5-22B723DA78C7}"/>
              </a:ext>
            </a:extLst>
          </p:cNvPr>
          <p:cNvSpPr txBox="1"/>
          <p:nvPr/>
        </p:nvSpPr>
        <p:spPr>
          <a:xfrm>
            <a:off x="6737625" y="5877444"/>
            <a:ext cx="440634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muli.com.au/project-review-cost-process"/>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983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FC2748-2FF6-4217-A72F-1F7F5FAB0307}"/>
              </a:ext>
            </a:extLst>
          </p:cNvPr>
          <p:cNvSpPr>
            <a:spLocks noGrp="1"/>
          </p:cNvSpPr>
          <p:nvPr>
            <p:ph type="title"/>
          </p:nvPr>
        </p:nvSpPr>
        <p:spPr/>
        <p:txBody>
          <a:bodyPr/>
          <a:lstStyle/>
          <a:p>
            <a:r>
              <a:rPr lang="en-US" b="1" dirty="0"/>
              <a:t>The Investigation Report </a:t>
            </a:r>
            <a:r>
              <a:rPr lang="en-US" sz="2400" dirty="0"/>
              <a:t>§106.45(5)(vii) </a:t>
            </a:r>
            <a:endParaRPr lang="en-US" dirty="0"/>
          </a:p>
        </p:txBody>
      </p:sp>
      <p:sp>
        <p:nvSpPr>
          <p:cNvPr id="7" name="Content Placeholder 6">
            <a:extLst>
              <a:ext uri="{FF2B5EF4-FFF2-40B4-BE49-F238E27FC236}">
                <a16:creationId xmlns:a16="http://schemas.microsoft.com/office/drawing/2014/main" id="{ED233E3A-DE92-4128-82D1-E251EA0826EC}"/>
              </a:ext>
            </a:extLst>
          </p:cNvPr>
          <p:cNvSpPr>
            <a:spLocks noGrp="1"/>
          </p:cNvSpPr>
          <p:nvPr>
            <p:ph idx="1"/>
          </p:nvPr>
        </p:nvSpPr>
        <p:spPr>
          <a:xfrm>
            <a:off x="773723" y="1266092"/>
            <a:ext cx="10808677" cy="4659923"/>
          </a:xfrm>
        </p:spPr>
        <p:txBody>
          <a:bodyPr>
            <a:normAutofit fontScale="92500" lnSpcReduction="20000"/>
          </a:bodyPr>
          <a:lstStyle/>
          <a:p>
            <a:r>
              <a:rPr lang="en-US" dirty="0"/>
              <a:t>Must fairly summarize relevant evidence </a:t>
            </a:r>
          </a:p>
          <a:p>
            <a:pPr marL="0" indent="0">
              <a:buNone/>
            </a:pPr>
            <a:endParaRPr lang="en-US" dirty="0"/>
          </a:p>
          <a:p>
            <a:r>
              <a:rPr lang="en-US" dirty="0"/>
              <a:t>An objective evaluation of the information [inculpatory and exculpatory] </a:t>
            </a:r>
          </a:p>
          <a:p>
            <a:pPr lvl="1"/>
            <a:r>
              <a:rPr lang="en-US" dirty="0"/>
              <a:t>Credibility assessments cannot be based on a person’s status</a:t>
            </a:r>
          </a:p>
          <a:p>
            <a:pPr marL="0" indent="0">
              <a:buNone/>
            </a:pPr>
            <a:endParaRPr lang="en-US" dirty="0"/>
          </a:p>
          <a:p>
            <a:r>
              <a:rPr lang="en-US" dirty="0"/>
              <a:t>Sample report sections still apply</a:t>
            </a:r>
          </a:p>
          <a:p>
            <a:pPr marL="0" indent="0">
              <a:buNone/>
            </a:pPr>
            <a:r>
              <a:rPr lang="en-US" dirty="0"/>
              <a:t> </a:t>
            </a:r>
          </a:p>
          <a:p>
            <a:r>
              <a:rPr lang="en-US" dirty="0"/>
              <a:t>Final report provided to the parties at least 10 days calendar days prior to the hearing </a:t>
            </a:r>
          </a:p>
          <a:p>
            <a:endParaRPr lang="en-US" dirty="0"/>
          </a:p>
        </p:txBody>
      </p:sp>
      <p:sp>
        <p:nvSpPr>
          <p:cNvPr id="5" name="Slide Number Placeholder 4">
            <a:extLst>
              <a:ext uri="{FF2B5EF4-FFF2-40B4-BE49-F238E27FC236}">
                <a16:creationId xmlns:a16="http://schemas.microsoft.com/office/drawing/2014/main" id="{550594B8-4717-4E81-A272-604DE0C6521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8748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41C9-E71B-45F6-BED5-75C41F770A74}"/>
              </a:ext>
            </a:extLst>
          </p:cNvPr>
          <p:cNvSpPr>
            <a:spLocks noGrp="1"/>
          </p:cNvSpPr>
          <p:nvPr>
            <p:ph type="title"/>
          </p:nvPr>
        </p:nvSpPr>
        <p:spPr/>
        <p:txBody>
          <a:bodyPr/>
          <a:lstStyle/>
          <a:p>
            <a:r>
              <a:rPr lang="en-US" b="1" dirty="0"/>
              <a:t>Formal Adjudication </a:t>
            </a:r>
          </a:p>
        </p:txBody>
      </p:sp>
    </p:spTree>
    <p:extLst>
      <p:ext uri="{BB962C8B-B14F-4D97-AF65-F5344CB8AC3E}">
        <p14:creationId xmlns:p14="http://schemas.microsoft.com/office/powerpoint/2010/main" val="1259647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1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10000"/>
          </a:bodyPr>
          <a:lstStyle/>
          <a:p>
            <a:pPr marL="0" indent="0" algn="ctr">
              <a:buNone/>
            </a:pPr>
            <a:r>
              <a:rPr lang="en-US" b="1" dirty="0">
                <a:solidFill>
                  <a:srgbClr val="0070C0"/>
                </a:solidFill>
              </a:rPr>
              <a:t>Employees</a:t>
            </a:r>
            <a:r>
              <a:rPr lang="en-US" b="1" dirty="0"/>
              <a:t> </a:t>
            </a:r>
          </a:p>
          <a:p>
            <a:r>
              <a:rPr lang="en-US" dirty="0"/>
              <a:t>Title IX matters not informally resolved will be heard by a single decision-maker or panel</a:t>
            </a:r>
          </a:p>
          <a:p>
            <a:pPr marL="0" indent="0">
              <a:buNone/>
            </a:pPr>
            <a:endParaRPr lang="en-US" dirty="0"/>
          </a:p>
          <a:p>
            <a:r>
              <a:rPr lang="en-US" dirty="0"/>
              <a:t>Sexual Misconduct matters not informally resolved will be resolved according to established institutional procedures </a:t>
            </a:r>
          </a:p>
          <a:p>
            <a:pPr lvl="1"/>
            <a:r>
              <a:rPr lang="en-US" dirty="0"/>
              <a:t>Institutions may choose to offer a hearing or utilize single decision-maker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1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 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2CD1-AC7E-4DA7-B068-875EAEC37897}"/>
              </a:ext>
            </a:extLst>
          </p:cNvPr>
          <p:cNvSpPr>
            <a:spLocks noGrp="1"/>
          </p:cNvSpPr>
          <p:nvPr>
            <p:ph type="title"/>
          </p:nvPr>
        </p:nvSpPr>
        <p:spPr>
          <a:xfrm>
            <a:off x="838200" y="2857061"/>
            <a:ext cx="10515600" cy="1325563"/>
          </a:xfrm>
        </p:spPr>
        <p:txBody>
          <a:bodyPr/>
          <a:lstStyle/>
          <a:p>
            <a:r>
              <a:rPr lang="en-US" b="1" dirty="0"/>
              <a:t>Additional Provisions</a:t>
            </a:r>
          </a:p>
        </p:txBody>
      </p:sp>
    </p:spTree>
    <p:extLst>
      <p:ext uri="{BB962C8B-B14F-4D97-AF65-F5344CB8AC3E}">
        <p14:creationId xmlns:p14="http://schemas.microsoft.com/office/powerpoint/2010/main" val="133243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8C77C1560874D9BEC937BA26A4C15" ma:contentTypeVersion="13" ma:contentTypeDescription="Create a new document." ma:contentTypeScope="" ma:versionID="bcc0cce2f129a88cb22a904f5c12419c">
  <xsd:schema xmlns:xsd="http://www.w3.org/2001/XMLSchema" xmlns:xs="http://www.w3.org/2001/XMLSchema" xmlns:p="http://schemas.microsoft.com/office/2006/metadata/properties" xmlns:ns2="81002d4d-d276-43e0-93f5-e4301bf3b863" xmlns:ns3="e8660b5b-3f8e-4b8b-b835-2bbfd429e3af" targetNamespace="http://schemas.microsoft.com/office/2006/metadata/properties" ma:root="true" ma:fieldsID="7635bfee3e5ee7147ff40625f202a877" ns2:_="" ns3:_="">
    <xsd:import namespace="81002d4d-d276-43e0-93f5-e4301bf3b863"/>
    <xsd:import namespace="e8660b5b-3f8e-4b8b-b835-2bbfd429e3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02d4d-d276-43e0-93f5-e4301bf3b8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660b5b-3f8e-4b8b-b835-2bbfd429e3a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5D3E2D-73A6-4B0E-962D-C129519270DF}"/>
</file>

<file path=customXml/itemProps2.xml><?xml version="1.0" encoding="utf-8"?>
<ds:datastoreItem xmlns:ds="http://schemas.openxmlformats.org/officeDocument/2006/customXml" ds:itemID="{0E6A5BD1-011F-4B91-9EDA-D278BDB98B82}"/>
</file>

<file path=customXml/itemProps3.xml><?xml version="1.0" encoding="utf-8"?>
<ds:datastoreItem xmlns:ds="http://schemas.openxmlformats.org/officeDocument/2006/customXml" ds:itemID="{047CD740-5A2E-44E6-89E0-1D284D98F909}"/>
</file>

<file path=docProps/app.xml><?xml version="1.0" encoding="utf-8"?>
<Properties xmlns="http://schemas.openxmlformats.org/officeDocument/2006/extended-properties" xmlns:vt="http://schemas.openxmlformats.org/officeDocument/2006/docPropsVTypes">
  <TotalTime>386</TotalTime>
  <Words>2347</Words>
  <Application>Microsoft Office PowerPoint</Application>
  <PresentationFormat>Widescreen</PresentationFormat>
  <Paragraphs>451</Paragraphs>
  <Slides>52</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Appellate Decision Makers  Refresher Training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Live Hearing §106.45(b)(6)</vt:lpstr>
      <vt:lpstr>Updated Sexual Misconduct Policy</vt:lpstr>
      <vt:lpstr>PowerPoint Presentation</vt:lpstr>
      <vt:lpstr>What Has Changed? </vt:lpstr>
      <vt:lpstr>What Has Remained the Same? </vt:lpstr>
      <vt:lpstr>Understanding the Role of an  Appellate Decision Maker </vt:lpstr>
      <vt:lpstr>Appeals </vt:lpstr>
      <vt:lpstr>Expectations of Appellate Decision-Makers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the Complaint Process </vt:lpstr>
      <vt:lpstr>Formal Complaint §106.30</vt:lpstr>
      <vt:lpstr>USG Complaint Process </vt:lpstr>
      <vt:lpstr>Complaint Consolidation </vt:lpstr>
      <vt:lpstr>Formal Complaint Dismissal §106.45(b)(3)</vt:lpstr>
      <vt:lpstr>USG Complaint Dismissal </vt:lpstr>
      <vt:lpstr>The Investigation Process </vt:lpstr>
      <vt:lpstr>Advisors  </vt:lpstr>
      <vt:lpstr>Evidentiary Considerations §106.45(b)(5)</vt:lpstr>
      <vt:lpstr>Access to Information §106.45(b)(5)(vi) </vt:lpstr>
      <vt:lpstr>The Investigation Report §106.45(5)(vii) </vt:lpstr>
      <vt:lpstr>Formal Adjudication </vt:lpstr>
      <vt:lpstr>Adjudication Processes </vt:lpstr>
      <vt:lpstr>Hearing Officer </vt:lpstr>
      <vt:lpstr>Hearing Panel or Single-Decision Maker </vt:lpstr>
      <vt:lpstr>Advisors §106.45(b)(6)</vt:lpstr>
      <vt:lpstr>Notice of Hearing  </vt:lpstr>
      <vt:lpstr>Hearing Logistics </vt:lpstr>
      <vt:lpstr>Standard of Evidence </vt:lpstr>
      <vt:lpstr>The Written Decision §106.45(b)(7)</vt:lpstr>
      <vt:lpstr>Additional Provisions</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Appellate Decision Makers Training  Fall 2020</dc:title>
  <dc:creator>Na'Tasha Webb-Prather</dc:creator>
  <cp:lastModifiedBy>Lori McCarty</cp:lastModifiedBy>
  <cp:revision>14</cp:revision>
  <dcterms:created xsi:type="dcterms:W3CDTF">2020-08-24T18:57:35Z</dcterms:created>
  <dcterms:modified xsi:type="dcterms:W3CDTF">2020-09-11T11:06:16Z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0x010100E2F8C77C1560874D9BEC937BA26A4C15</vt:lpwstr>
  </property>
</Properties>
</file>