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diagrams/data1.xml" ContentType="application/vnd.openxmlformats-officedocument.drawingml.diagramData+xml"/>
  <Override PartName="/ppt/diagrams/data3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9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31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30.xml" ContentType="application/vnd.openxmlformats-officedocument.presentationml.slide+xml"/>
  <Override PartName="/ppt/slides/slide46.xml" ContentType="application/vnd.openxmlformats-officedocument.presentationml.slide+xml"/>
  <Override PartName="/ppt/slides/slide45.xml" ContentType="application/vnd.openxmlformats-officedocument.presentationml.slide+xml"/>
  <Override PartName="/ppt/slides/slide4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51.xml" ContentType="application/vnd.openxmlformats-officedocument.presentationml.slide+xml"/>
  <Override PartName="/ppt/slides/slide54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53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58.xml" ContentType="application/vnd.openxmlformats-officedocument.presentationml.slide+xml"/>
  <Override PartName="/ppt/slides/slide56.xml" ContentType="application/vnd.openxmlformats-officedocument.presentationml.slide+xml"/>
  <Override PartName="/ppt/slides/slide55.xml" ContentType="application/vnd.openxmlformats-officedocument.presentationml.slide+xml"/>
  <Override PartName="/ppt/slides/slide38.xml" ContentType="application/vnd.openxmlformats-officedocument.presentationml.slide+xml"/>
  <Override PartName="/ppt/slides/slide57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notesSlides/notesSlide2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diagrams/drawing1.xml" ContentType="application/vnd.ms-office.drawingml.diagramDrawing+xml"/>
  <Override PartName="/ppt/theme/theme2.xml" ContentType="application/vnd.openxmlformats-officedocument.theme+xml"/>
  <Override PartName="/ppt/diagrams/quickStyle1.xml" ContentType="application/vnd.openxmlformats-officedocument.drawingml.diagramStyl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4.xml" ContentType="application/vnd.openxmlformats-officedocument.theme+xml"/>
  <Override PartName="/ppt/diagrams/layout1.xml" ContentType="application/vnd.openxmlformats-officedocument.drawingml.diagramLayout+xml"/>
  <Override PartName="/ppt/diagrams/colors1.xml" ContentType="application/vnd.openxmlformats-officedocument.drawingml.diagramColors+xml"/>
  <Override PartName="/ppt/diagrams/quickStyle2.xml" ContentType="application/vnd.openxmlformats-officedocument.drawingml.diagramStyle+xml"/>
  <Override PartName="/ppt/diagrams/drawing3.xml" ContentType="application/vnd.ms-office.drawingml.diagramDrawing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layout3.xml" ContentType="application/vnd.openxmlformats-officedocument.drawingml.diagramLayout+xml"/>
  <Override PartName="/ppt/diagrams/layout2.xml" ContentType="application/vnd.openxmlformats-officedocument.drawingml.diagramLayout+xml"/>
  <Override PartName="/ppt/diagrams/colors2.xml" ContentType="application/vnd.openxmlformats-officedocument.drawingml.diagramColors+xml"/>
  <Override PartName="/ppt/handoutMasters/handoutMaster1.xml" ContentType="application/vnd.openxmlformats-officedocument.presentationml.handoutMaster+xml"/>
  <Override PartName="/ppt/diagrams/drawing2.xml" ContentType="application/vnd.ms-office.drawingml.diagramDrawing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2" r:id="rId2"/>
  </p:sldMasterIdLst>
  <p:notesMasterIdLst>
    <p:notesMasterId r:id="rId61"/>
  </p:notesMasterIdLst>
  <p:handoutMasterIdLst>
    <p:handoutMasterId r:id="rId62"/>
  </p:handoutMasterIdLst>
  <p:sldIdLst>
    <p:sldId id="256" r:id="rId3"/>
    <p:sldId id="270" r:id="rId4"/>
    <p:sldId id="261" r:id="rId5"/>
    <p:sldId id="272" r:id="rId6"/>
    <p:sldId id="359" r:id="rId7"/>
    <p:sldId id="301" r:id="rId8"/>
    <p:sldId id="302" r:id="rId9"/>
    <p:sldId id="303" r:id="rId10"/>
    <p:sldId id="304" r:id="rId11"/>
    <p:sldId id="336" r:id="rId12"/>
    <p:sldId id="358" r:id="rId13"/>
    <p:sldId id="315" r:id="rId14"/>
    <p:sldId id="281" r:id="rId15"/>
    <p:sldId id="286" r:id="rId16"/>
    <p:sldId id="316" r:id="rId17"/>
    <p:sldId id="288" r:id="rId18"/>
    <p:sldId id="317" r:id="rId19"/>
    <p:sldId id="319" r:id="rId20"/>
    <p:sldId id="330" r:id="rId21"/>
    <p:sldId id="328" r:id="rId22"/>
    <p:sldId id="329" r:id="rId23"/>
    <p:sldId id="320" r:id="rId24"/>
    <p:sldId id="258" r:id="rId25"/>
    <p:sldId id="322" r:id="rId26"/>
    <p:sldId id="321" r:id="rId27"/>
    <p:sldId id="323" r:id="rId28"/>
    <p:sldId id="326" r:id="rId29"/>
    <p:sldId id="327" r:id="rId30"/>
    <p:sldId id="331" r:id="rId31"/>
    <p:sldId id="332" r:id="rId32"/>
    <p:sldId id="324" r:id="rId33"/>
    <p:sldId id="325" r:id="rId34"/>
    <p:sldId id="333" r:id="rId35"/>
    <p:sldId id="334" r:id="rId36"/>
    <p:sldId id="335" r:id="rId37"/>
    <p:sldId id="337" r:id="rId38"/>
    <p:sldId id="338" r:id="rId39"/>
    <p:sldId id="339" r:id="rId40"/>
    <p:sldId id="340" r:id="rId41"/>
    <p:sldId id="342" r:id="rId42"/>
    <p:sldId id="341" r:id="rId43"/>
    <p:sldId id="343" r:id="rId44"/>
    <p:sldId id="344" r:id="rId45"/>
    <p:sldId id="346" r:id="rId46"/>
    <p:sldId id="345" r:id="rId47"/>
    <p:sldId id="347" r:id="rId48"/>
    <p:sldId id="348" r:id="rId49"/>
    <p:sldId id="351" r:id="rId50"/>
    <p:sldId id="356" r:id="rId51"/>
    <p:sldId id="350" r:id="rId52"/>
    <p:sldId id="352" r:id="rId53"/>
    <p:sldId id="349" r:id="rId54"/>
    <p:sldId id="355" r:id="rId55"/>
    <p:sldId id="353" r:id="rId56"/>
    <p:sldId id="354" r:id="rId57"/>
    <p:sldId id="300" r:id="rId58"/>
    <p:sldId id="299" r:id="rId59"/>
    <p:sldId id="357" r:id="rId60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8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93" autoAdjust="0"/>
    <p:restoredTop sz="72418" autoAdjust="0"/>
  </p:normalViewPr>
  <p:slideViewPr>
    <p:cSldViewPr snapToGrid="0" snapToObjects="1">
      <p:cViewPr varScale="1">
        <p:scale>
          <a:sx n="63" d="100"/>
          <a:sy n="63" d="100"/>
        </p:scale>
        <p:origin x="1512" y="6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presProps" Target="presProps.xml"/><Relationship Id="rId68" Type="http://schemas.openxmlformats.org/officeDocument/2006/relationships/customXml" Target="../customXml/item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viewProps" Target="viewProps.xml"/><Relationship Id="rId69" Type="http://schemas.openxmlformats.org/officeDocument/2006/relationships/customXml" Target="../customXml/item3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customXml" Target="../customXml/item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74FB26-A399-4E39-AE95-292292BF7D3D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C6310CDF-6917-4B38-8278-E3DC6556B0A8}">
      <dgm:prSet/>
      <dgm:spPr>
        <a:xfrm>
          <a:off x="502506" y="4339151"/>
          <a:ext cx="9378944" cy="667791"/>
        </a:xfrm>
        <a:solidFill>
          <a:srgbClr val="1F497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EEECE1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Miscellaneous Considerations &amp; Questions </a:t>
          </a:r>
        </a:p>
      </dgm:t>
    </dgm:pt>
    <dgm:pt modelId="{652425A6-0A14-48B8-9AED-AB15BE138F6F}" type="parTrans" cxnId="{94FBBA09-CDD8-4CF6-B854-E0D06832F581}">
      <dgm:prSet/>
      <dgm:spPr/>
      <dgm:t>
        <a:bodyPr/>
        <a:lstStyle/>
        <a:p>
          <a:endParaRPr lang="en-US"/>
        </a:p>
      </dgm:t>
    </dgm:pt>
    <dgm:pt modelId="{B9EEC071-AF59-4ED6-99EC-E0EAC52457D1}" type="sibTrans" cxnId="{94FBBA09-CDD8-4CF6-B854-E0D06832F581}">
      <dgm:prSet/>
      <dgm:spPr/>
      <dgm:t>
        <a:bodyPr/>
        <a:lstStyle/>
        <a:p>
          <a:endParaRPr lang="en-US"/>
        </a:p>
      </dgm:t>
    </dgm:pt>
    <dgm:pt modelId="{BB5CF26D-6177-45EE-A65F-1C1D07927DE6}">
      <dgm:prSet/>
      <dgm:spPr>
        <a:xfrm>
          <a:off x="981026" y="1335049"/>
          <a:ext cx="8900424" cy="667791"/>
        </a:xfrm>
        <a:solidFill>
          <a:srgbClr val="1F497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EEECE1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Overview of the Updated Sexual Misconduct Policy</a:t>
          </a:r>
        </a:p>
      </dgm:t>
    </dgm:pt>
    <dgm:pt modelId="{BA11E46B-C4FA-4373-8073-44615561CB71}" type="parTrans" cxnId="{9E316BEF-E1EF-4A98-89AF-BED4BC40F4D7}">
      <dgm:prSet/>
      <dgm:spPr/>
      <dgm:t>
        <a:bodyPr/>
        <a:lstStyle/>
        <a:p>
          <a:endParaRPr lang="en-US"/>
        </a:p>
      </dgm:t>
    </dgm:pt>
    <dgm:pt modelId="{869A70B0-1977-4FAF-940F-DD4EDF3A7A5A}" type="sibTrans" cxnId="{9E316BEF-E1EF-4A98-89AF-BED4BC40F4D7}">
      <dgm:prSet/>
      <dgm:spPr/>
      <dgm:t>
        <a:bodyPr/>
        <a:lstStyle/>
        <a:p>
          <a:endParaRPr lang="en-US"/>
        </a:p>
      </dgm:t>
    </dgm:pt>
    <dgm:pt modelId="{D2FF25B7-950E-4D4C-A112-5A6E2D6357BA}">
      <dgm:prSet phldrT="[Text]"/>
      <dgm:spPr>
        <a:xfrm>
          <a:off x="1127893" y="2336417"/>
          <a:ext cx="8753556" cy="667791"/>
        </a:xfrm>
        <a:solidFill>
          <a:srgbClr val="1F497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EEECE1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Reporting Sexual Misconduct </a:t>
          </a:r>
        </a:p>
      </dgm:t>
    </dgm:pt>
    <dgm:pt modelId="{B969CBA5-4C50-4190-91CF-431BD3801FE4}" type="sibTrans" cxnId="{3BAEA91E-8298-4854-B028-0F652BD4BE3E}">
      <dgm:prSet/>
      <dgm:spPr/>
      <dgm:t>
        <a:bodyPr/>
        <a:lstStyle/>
        <a:p>
          <a:endParaRPr lang="en-US"/>
        </a:p>
      </dgm:t>
    </dgm:pt>
    <dgm:pt modelId="{19DB0BAB-24C7-44A9-A676-0EBAD8D33B4C}" type="parTrans" cxnId="{3BAEA91E-8298-4854-B028-0F652BD4BE3E}">
      <dgm:prSet/>
      <dgm:spPr/>
      <dgm:t>
        <a:bodyPr/>
        <a:lstStyle/>
        <a:p>
          <a:endParaRPr lang="en-US"/>
        </a:p>
      </dgm:t>
    </dgm:pt>
    <dgm:pt modelId="{B28B3F7A-2434-4D8D-B8BD-807ED78E6541}">
      <dgm:prSet phldrT="[Text]"/>
      <dgm:spPr>
        <a:xfrm>
          <a:off x="502506" y="333682"/>
          <a:ext cx="9378944" cy="667791"/>
        </a:xfrm>
        <a:prstGeom prst="rect">
          <a:avLst/>
        </a:prstGeom>
        <a:solidFill>
          <a:srgbClr val="1F497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EEECE1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Understanding The Role of a Title IX Coordinator</a:t>
          </a:r>
        </a:p>
      </dgm:t>
    </dgm:pt>
    <dgm:pt modelId="{DF90ED43-9053-423A-8A94-FBA54D2AA162}" type="sibTrans" cxnId="{D995FC38-0812-4D6B-AA76-77981AE65EFE}">
      <dgm:prSet/>
      <dgm:spPr>
        <a:xfrm>
          <a:off x="-6038687" y="-923987"/>
          <a:ext cx="7188601" cy="7188601"/>
        </a:xfrm>
        <a:prstGeom prst="blockArc">
          <a:avLst>
            <a:gd name="adj1" fmla="val 18900000"/>
            <a:gd name="adj2" fmla="val 2700000"/>
            <a:gd name="adj3" fmla="val 300"/>
          </a:avLst>
        </a:prstGeom>
        <a:noFill/>
        <a:ln w="25400" cap="flat" cmpd="sng" algn="ctr">
          <a:solidFill>
            <a:srgbClr val="1F497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C34832A7-69B9-4839-A60D-DEB8A0BB9518}" type="parTrans" cxnId="{D995FC38-0812-4D6B-AA76-77981AE65EFE}">
      <dgm:prSet/>
      <dgm:spPr/>
      <dgm:t>
        <a:bodyPr/>
        <a:lstStyle/>
        <a:p>
          <a:endParaRPr lang="en-US"/>
        </a:p>
      </dgm:t>
    </dgm:pt>
    <dgm:pt modelId="{D7F2967A-8BFA-4897-AA25-269DC78F35BD}">
      <dgm:prSet/>
      <dgm:spPr>
        <a:xfrm>
          <a:off x="981026" y="3337784"/>
          <a:ext cx="8900424" cy="667791"/>
        </a:xfrm>
        <a:solidFill>
          <a:srgbClr val="1F497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EEECE1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Investigation and Adjudication of Complaints</a:t>
          </a:r>
        </a:p>
      </dgm:t>
    </dgm:pt>
    <dgm:pt modelId="{1B238DBD-0624-4644-B7EC-3B70E5321810}" type="sibTrans" cxnId="{53726B22-11C7-4663-9A91-6586BBA6A2B2}">
      <dgm:prSet/>
      <dgm:spPr/>
      <dgm:t>
        <a:bodyPr/>
        <a:lstStyle/>
        <a:p>
          <a:endParaRPr lang="en-US"/>
        </a:p>
      </dgm:t>
    </dgm:pt>
    <dgm:pt modelId="{BCF0CB7D-87A2-4427-8F1E-427C59A4CDBD}" type="parTrans" cxnId="{53726B22-11C7-4663-9A91-6586BBA6A2B2}">
      <dgm:prSet/>
      <dgm:spPr/>
      <dgm:t>
        <a:bodyPr/>
        <a:lstStyle/>
        <a:p>
          <a:endParaRPr lang="en-US"/>
        </a:p>
      </dgm:t>
    </dgm:pt>
    <dgm:pt modelId="{94025050-E4B7-4E83-B1BC-C2636785D1CA}" type="pres">
      <dgm:prSet presAssocID="{0A74FB26-A399-4E39-AE95-292292BF7D3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AFA4297E-70B7-4E7F-A7FC-9FCCAA4E8428}" type="pres">
      <dgm:prSet presAssocID="{0A74FB26-A399-4E39-AE95-292292BF7D3D}" presName="Name1" presStyleCnt="0"/>
      <dgm:spPr/>
    </dgm:pt>
    <dgm:pt modelId="{35D75A1D-25F6-4E3A-9923-A2F5027C90D3}" type="pres">
      <dgm:prSet presAssocID="{0A74FB26-A399-4E39-AE95-292292BF7D3D}" presName="cycle" presStyleCnt="0"/>
      <dgm:spPr/>
    </dgm:pt>
    <dgm:pt modelId="{A84F8E5D-959A-49F2-8897-2E19A801346C}" type="pres">
      <dgm:prSet presAssocID="{0A74FB26-A399-4E39-AE95-292292BF7D3D}" presName="srcNode" presStyleLbl="node1" presStyleIdx="0" presStyleCnt="5"/>
      <dgm:spPr/>
    </dgm:pt>
    <dgm:pt modelId="{F878F179-BCEB-4654-92C8-558F0327F38E}" type="pres">
      <dgm:prSet presAssocID="{0A74FB26-A399-4E39-AE95-292292BF7D3D}" presName="conn" presStyleLbl="parChTrans1D2" presStyleIdx="0" presStyleCnt="1"/>
      <dgm:spPr/>
      <dgm:t>
        <a:bodyPr/>
        <a:lstStyle/>
        <a:p>
          <a:endParaRPr lang="en-US"/>
        </a:p>
      </dgm:t>
    </dgm:pt>
    <dgm:pt modelId="{34C773C2-31CE-4E31-BBEC-BA76047EC683}" type="pres">
      <dgm:prSet presAssocID="{0A74FB26-A399-4E39-AE95-292292BF7D3D}" presName="extraNode" presStyleLbl="node1" presStyleIdx="0" presStyleCnt="5"/>
      <dgm:spPr/>
    </dgm:pt>
    <dgm:pt modelId="{27B4EDD7-00FE-411A-967B-3F1BDE694B8A}" type="pres">
      <dgm:prSet presAssocID="{0A74FB26-A399-4E39-AE95-292292BF7D3D}" presName="dstNode" presStyleLbl="node1" presStyleIdx="0" presStyleCnt="5"/>
      <dgm:spPr/>
    </dgm:pt>
    <dgm:pt modelId="{C963474D-D4AD-4B8D-B6C9-88C310A14886}" type="pres">
      <dgm:prSet presAssocID="{B28B3F7A-2434-4D8D-B8BD-807ED78E6541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48FB5E-F8E9-48D0-AB53-0F222D86B3CD}" type="pres">
      <dgm:prSet presAssocID="{B28B3F7A-2434-4D8D-B8BD-807ED78E6541}" presName="accent_1" presStyleCnt="0"/>
      <dgm:spPr/>
    </dgm:pt>
    <dgm:pt modelId="{6196EC57-0386-438F-AF42-462CAB541CD8}" type="pres">
      <dgm:prSet presAssocID="{B28B3F7A-2434-4D8D-B8BD-807ED78E6541}" presName="accentRepeatNode" presStyleLbl="solidFgAcc1" presStyleIdx="0" presStyleCnt="5"/>
      <dgm:spPr>
        <a:xfrm>
          <a:off x="85136" y="250208"/>
          <a:ext cx="834739" cy="834739"/>
        </a:xfrm>
        <a:prstGeom prst="ellipse">
          <a:avLst/>
        </a:prstGeom>
        <a:solidFill>
          <a:srgbClr val="EEECE1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1F497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4F348BBF-7D90-42F4-B1D2-39D8BA55524A}" type="pres">
      <dgm:prSet presAssocID="{BB5CF26D-6177-45EE-A65F-1C1D07927DE6}" presName="text_2" presStyleLbl="node1" presStyleIdx="1" presStyleCnt="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DA76E1BF-D1EF-47C0-9E55-F24C0F65A099}" type="pres">
      <dgm:prSet presAssocID="{BB5CF26D-6177-45EE-A65F-1C1D07927DE6}" presName="accent_2" presStyleCnt="0"/>
      <dgm:spPr/>
    </dgm:pt>
    <dgm:pt modelId="{033C6D09-6ABC-4852-96E8-85A3F752193F}" type="pres">
      <dgm:prSet presAssocID="{BB5CF26D-6177-45EE-A65F-1C1D07927DE6}" presName="accentRepeatNode" presStyleLbl="solidFgAcc1" presStyleIdx="1" presStyleCnt="5"/>
      <dgm:spPr/>
    </dgm:pt>
    <dgm:pt modelId="{1032C705-7D78-417D-A0DE-13E0A65228E6}" type="pres">
      <dgm:prSet presAssocID="{D2FF25B7-950E-4D4C-A112-5A6E2D6357BA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126A9C-AC61-4235-9479-C4CCB0B0505D}" type="pres">
      <dgm:prSet presAssocID="{D2FF25B7-950E-4D4C-A112-5A6E2D6357BA}" presName="accent_3" presStyleCnt="0"/>
      <dgm:spPr/>
    </dgm:pt>
    <dgm:pt modelId="{C368CB2E-EBEE-4605-956F-D18A095F12B2}" type="pres">
      <dgm:prSet presAssocID="{D2FF25B7-950E-4D4C-A112-5A6E2D6357BA}" presName="accentRepeatNode" presStyleLbl="solidFgAcc1" presStyleIdx="2" presStyleCnt="5"/>
      <dgm:spPr>
        <a:xfrm>
          <a:off x="710523" y="2252943"/>
          <a:ext cx="834739" cy="834739"/>
        </a:xfrm>
        <a:prstGeom prst="ellipse">
          <a:avLst/>
        </a:prstGeom>
        <a:solidFill>
          <a:srgbClr val="EEECE1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1F497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F63137D6-2FE4-4940-BE19-F42E57EB4AB0}" type="pres">
      <dgm:prSet presAssocID="{D7F2967A-8BFA-4897-AA25-269DC78F35BD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B5D557-02DD-4EFD-93BA-D6B9968330FB}" type="pres">
      <dgm:prSet presAssocID="{D7F2967A-8BFA-4897-AA25-269DC78F35BD}" presName="accent_4" presStyleCnt="0"/>
      <dgm:spPr/>
    </dgm:pt>
    <dgm:pt modelId="{F25AD71C-858B-4A7E-A5DB-84CDB44474F1}" type="pres">
      <dgm:prSet presAssocID="{D7F2967A-8BFA-4897-AA25-269DC78F35BD}" presName="accentRepeatNode" presStyleLbl="solidFgAcc1" presStyleIdx="3" presStyleCnt="5"/>
      <dgm:spPr>
        <a:xfrm>
          <a:off x="563656" y="3254310"/>
          <a:ext cx="834739" cy="834739"/>
        </a:xfrm>
        <a:prstGeom prst="ellipse">
          <a:avLst/>
        </a:prstGeom>
        <a:solidFill>
          <a:srgbClr val="EEECE1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1F497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87332984-496B-485A-BA5C-55B14AB02F55}" type="pres">
      <dgm:prSet presAssocID="{C6310CDF-6917-4B38-8278-E3DC6556B0A8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7E4D1A-30D3-4654-9BA3-2CC1139BB5F0}" type="pres">
      <dgm:prSet presAssocID="{C6310CDF-6917-4B38-8278-E3DC6556B0A8}" presName="accent_5" presStyleCnt="0"/>
      <dgm:spPr/>
    </dgm:pt>
    <dgm:pt modelId="{18EF701D-9F86-4890-BE67-C7434D32EE15}" type="pres">
      <dgm:prSet presAssocID="{C6310CDF-6917-4B38-8278-E3DC6556B0A8}" presName="accentRepeatNode" presStyleLbl="solidFgAcc1" presStyleIdx="4" presStyleCnt="5"/>
      <dgm:spPr>
        <a:xfrm>
          <a:off x="85136" y="4255677"/>
          <a:ext cx="834739" cy="834739"/>
        </a:xfrm>
        <a:prstGeom prst="ellipse">
          <a:avLst/>
        </a:prstGeom>
        <a:solidFill>
          <a:srgbClr val="EEECE1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1F497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</dgm:ptLst>
  <dgm:cxnLst>
    <dgm:cxn modelId="{3BAEA91E-8298-4854-B028-0F652BD4BE3E}" srcId="{0A74FB26-A399-4E39-AE95-292292BF7D3D}" destId="{D2FF25B7-950E-4D4C-A112-5A6E2D6357BA}" srcOrd="2" destOrd="0" parTransId="{19DB0BAB-24C7-44A9-A676-0EBAD8D33B4C}" sibTransId="{B969CBA5-4C50-4190-91CF-431BD3801FE4}"/>
    <dgm:cxn modelId="{D995FC38-0812-4D6B-AA76-77981AE65EFE}" srcId="{0A74FB26-A399-4E39-AE95-292292BF7D3D}" destId="{B28B3F7A-2434-4D8D-B8BD-807ED78E6541}" srcOrd="0" destOrd="0" parTransId="{C34832A7-69B9-4839-A60D-DEB8A0BB9518}" sibTransId="{DF90ED43-9053-423A-8A94-FBA54D2AA162}"/>
    <dgm:cxn modelId="{3FD6155A-65F4-48EC-BF3C-945632144F1E}" type="presOf" srcId="{C6310CDF-6917-4B38-8278-E3DC6556B0A8}" destId="{87332984-496B-485A-BA5C-55B14AB02F55}" srcOrd="0" destOrd="0" presId="urn:microsoft.com/office/officeart/2008/layout/VerticalCurvedList"/>
    <dgm:cxn modelId="{94FBBA09-CDD8-4CF6-B854-E0D06832F581}" srcId="{0A74FB26-A399-4E39-AE95-292292BF7D3D}" destId="{C6310CDF-6917-4B38-8278-E3DC6556B0A8}" srcOrd="4" destOrd="0" parTransId="{652425A6-0A14-48B8-9AED-AB15BE138F6F}" sibTransId="{B9EEC071-AF59-4ED6-99EC-E0EAC52457D1}"/>
    <dgm:cxn modelId="{861E72D9-FDF2-41D4-BDAB-883D1CFCD410}" type="presOf" srcId="{D2FF25B7-950E-4D4C-A112-5A6E2D6357BA}" destId="{1032C705-7D78-417D-A0DE-13E0A65228E6}" srcOrd="0" destOrd="0" presId="urn:microsoft.com/office/officeart/2008/layout/VerticalCurvedList"/>
    <dgm:cxn modelId="{07263701-A3F7-4F24-A523-BDE82EEE5099}" type="presOf" srcId="{D7F2967A-8BFA-4897-AA25-269DC78F35BD}" destId="{F63137D6-2FE4-4940-BE19-F42E57EB4AB0}" srcOrd="0" destOrd="0" presId="urn:microsoft.com/office/officeart/2008/layout/VerticalCurvedList"/>
    <dgm:cxn modelId="{9E316BEF-E1EF-4A98-89AF-BED4BC40F4D7}" srcId="{0A74FB26-A399-4E39-AE95-292292BF7D3D}" destId="{BB5CF26D-6177-45EE-A65F-1C1D07927DE6}" srcOrd="1" destOrd="0" parTransId="{BA11E46B-C4FA-4373-8073-44615561CB71}" sibTransId="{869A70B0-1977-4FAF-940F-DD4EDF3A7A5A}"/>
    <dgm:cxn modelId="{C4ED4CF5-A3A4-456C-B0D2-E8033A55BE7D}" type="presOf" srcId="{BB5CF26D-6177-45EE-A65F-1C1D07927DE6}" destId="{4F348BBF-7D90-42F4-B1D2-39D8BA55524A}" srcOrd="0" destOrd="0" presId="urn:microsoft.com/office/officeart/2008/layout/VerticalCurvedList"/>
    <dgm:cxn modelId="{4213C6EE-F7B9-47ED-807D-55BD67B121CA}" type="presOf" srcId="{0A74FB26-A399-4E39-AE95-292292BF7D3D}" destId="{94025050-E4B7-4E83-B1BC-C2636785D1CA}" srcOrd="0" destOrd="0" presId="urn:microsoft.com/office/officeart/2008/layout/VerticalCurvedList"/>
    <dgm:cxn modelId="{8780D2A4-357A-4CF7-B8BD-79EA1AF8B67F}" type="presOf" srcId="{DF90ED43-9053-423A-8A94-FBA54D2AA162}" destId="{F878F179-BCEB-4654-92C8-558F0327F38E}" srcOrd="0" destOrd="0" presId="urn:microsoft.com/office/officeart/2008/layout/VerticalCurvedList"/>
    <dgm:cxn modelId="{4481240B-35D8-4D78-9BE0-5D4855BDB80C}" type="presOf" srcId="{B28B3F7A-2434-4D8D-B8BD-807ED78E6541}" destId="{C963474D-D4AD-4B8D-B6C9-88C310A14886}" srcOrd="0" destOrd="0" presId="urn:microsoft.com/office/officeart/2008/layout/VerticalCurvedList"/>
    <dgm:cxn modelId="{53726B22-11C7-4663-9A91-6586BBA6A2B2}" srcId="{0A74FB26-A399-4E39-AE95-292292BF7D3D}" destId="{D7F2967A-8BFA-4897-AA25-269DC78F35BD}" srcOrd="3" destOrd="0" parTransId="{BCF0CB7D-87A2-4427-8F1E-427C59A4CDBD}" sibTransId="{1B238DBD-0624-4644-B7EC-3B70E5321810}"/>
    <dgm:cxn modelId="{84067FC6-4ABB-4C8F-B300-265192A9C425}" type="presParOf" srcId="{94025050-E4B7-4E83-B1BC-C2636785D1CA}" destId="{AFA4297E-70B7-4E7F-A7FC-9FCCAA4E8428}" srcOrd="0" destOrd="0" presId="urn:microsoft.com/office/officeart/2008/layout/VerticalCurvedList"/>
    <dgm:cxn modelId="{B475495E-CD23-4F99-A3F1-179C85305F4F}" type="presParOf" srcId="{AFA4297E-70B7-4E7F-A7FC-9FCCAA4E8428}" destId="{35D75A1D-25F6-4E3A-9923-A2F5027C90D3}" srcOrd="0" destOrd="0" presId="urn:microsoft.com/office/officeart/2008/layout/VerticalCurvedList"/>
    <dgm:cxn modelId="{ED8AE587-86FF-4654-B653-78CAB66B8859}" type="presParOf" srcId="{35D75A1D-25F6-4E3A-9923-A2F5027C90D3}" destId="{A84F8E5D-959A-49F2-8897-2E19A801346C}" srcOrd="0" destOrd="0" presId="urn:microsoft.com/office/officeart/2008/layout/VerticalCurvedList"/>
    <dgm:cxn modelId="{7B2A2B97-5468-4D80-8F9E-2EE2C85733F1}" type="presParOf" srcId="{35D75A1D-25F6-4E3A-9923-A2F5027C90D3}" destId="{F878F179-BCEB-4654-92C8-558F0327F38E}" srcOrd="1" destOrd="0" presId="urn:microsoft.com/office/officeart/2008/layout/VerticalCurvedList"/>
    <dgm:cxn modelId="{9F6A7838-6D9D-4050-A281-EE031D9E5310}" type="presParOf" srcId="{35D75A1D-25F6-4E3A-9923-A2F5027C90D3}" destId="{34C773C2-31CE-4E31-BBEC-BA76047EC683}" srcOrd="2" destOrd="0" presId="urn:microsoft.com/office/officeart/2008/layout/VerticalCurvedList"/>
    <dgm:cxn modelId="{8B8D46A4-E1F9-46CF-B117-E82F593EE3C7}" type="presParOf" srcId="{35D75A1D-25F6-4E3A-9923-A2F5027C90D3}" destId="{27B4EDD7-00FE-411A-967B-3F1BDE694B8A}" srcOrd="3" destOrd="0" presId="urn:microsoft.com/office/officeart/2008/layout/VerticalCurvedList"/>
    <dgm:cxn modelId="{68ACE6B5-3067-4093-9E7B-DAD337142ED8}" type="presParOf" srcId="{AFA4297E-70B7-4E7F-A7FC-9FCCAA4E8428}" destId="{C963474D-D4AD-4B8D-B6C9-88C310A14886}" srcOrd="1" destOrd="0" presId="urn:microsoft.com/office/officeart/2008/layout/VerticalCurvedList"/>
    <dgm:cxn modelId="{55F6DA80-AB54-46D3-9321-55B1DE3A4231}" type="presParOf" srcId="{AFA4297E-70B7-4E7F-A7FC-9FCCAA4E8428}" destId="{A048FB5E-F8E9-48D0-AB53-0F222D86B3CD}" srcOrd="2" destOrd="0" presId="urn:microsoft.com/office/officeart/2008/layout/VerticalCurvedList"/>
    <dgm:cxn modelId="{3118ED2E-5D45-4844-BBE3-66409D9C7F31}" type="presParOf" srcId="{A048FB5E-F8E9-48D0-AB53-0F222D86B3CD}" destId="{6196EC57-0386-438F-AF42-462CAB541CD8}" srcOrd="0" destOrd="0" presId="urn:microsoft.com/office/officeart/2008/layout/VerticalCurvedList"/>
    <dgm:cxn modelId="{C6449EFC-A9EB-4869-8D97-C36E7264FEBB}" type="presParOf" srcId="{AFA4297E-70B7-4E7F-A7FC-9FCCAA4E8428}" destId="{4F348BBF-7D90-42F4-B1D2-39D8BA55524A}" srcOrd="3" destOrd="0" presId="urn:microsoft.com/office/officeart/2008/layout/VerticalCurvedList"/>
    <dgm:cxn modelId="{639B9CDB-2E14-40EA-AD6D-05D2B2848B04}" type="presParOf" srcId="{AFA4297E-70B7-4E7F-A7FC-9FCCAA4E8428}" destId="{DA76E1BF-D1EF-47C0-9E55-F24C0F65A099}" srcOrd="4" destOrd="0" presId="urn:microsoft.com/office/officeart/2008/layout/VerticalCurvedList"/>
    <dgm:cxn modelId="{68D5684A-0E95-42DD-8D74-CF8BF94D18F8}" type="presParOf" srcId="{DA76E1BF-D1EF-47C0-9E55-F24C0F65A099}" destId="{033C6D09-6ABC-4852-96E8-85A3F752193F}" srcOrd="0" destOrd="0" presId="urn:microsoft.com/office/officeart/2008/layout/VerticalCurvedList"/>
    <dgm:cxn modelId="{EC495F68-53F1-43F1-A291-F0AD1790CA0E}" type="presParOf" srcId="{AFA4297E-70B7-4E7F-A7FC-9FCCAA4E8428}" destId="{1032C705-7D78-417D-A0DE-13E0A65228E6}" srcOrd="5" destOrd="0" presId="urn:microsoft.com/office/officeart/2008/layout/VerticalCurvedList"/>
    <dgm:cxn modelId="{10F01743-5F68-40D2-9266-B6E87D353944}" type="presParOf" srcId="{AFA4297E-70B7-4E7F-A7FC-9FCCAA4E8428}" destId="{BA126A9C-AC61-4235-9479-C4CCB0B0505D}" srcOrd="6" destOrd="0" presId="urn:microsoft.com/office/officeart/2008/layout/VerticalCurvedList"/>
    <dgm:cxn modelId="{696EDAEF-E0FC-4B6F-BD31-C2984A54DC85}" type="presParOf" srcId="{BA126A9C-AC61-4235-9479-C4CCB0B0505D}" destId="{C368CB2E-EBEE-4605-956F-D18A095F12B2}" srcOrd="0" destOrd="0" presId="urn:microsoft.com/office/officeart/2008/layout/VerticalCurvedList"/>
    <dgm:cxn modelId="{4BF32447-A91B-4083-B681-AF9B1D85A4E3}" type="presParOf" srcId="{AFA4297E-70B7-4E7F-A7FC-9FCCAA4E8428}" destId="{F63137D6-2FE4-4940-BE19-F42E57EB4AB0}" srcOrd="7" destOrd="0" presId="urn:microsoft.com/office/officeart/2008/layout/VerticalCurvedList"/>
    <dgm:cxn modelId="{507B608F-C987-4FD6-B1CA-666FC920F168}" type="presParOf" srcId="{AFA4297E-70B7-4E7F-A7FC-9FCCAA4E8428}" destId="{3CB5D557-02DD-4EFD-93BA-D6B9968330FB}" srcOrd="8" destOrd="0" presId="urn:microsoft.com/office/officeart/2008/layout/VerticalCurvedList"/>
    <dgm:cxn modelId="{4B64E6BA-6F0D-4554-82F6-8DB090C9CD63}" type="presParOf" srcId="{3CB5D557-02DD-4EFD-93BA-D6B9968330FB}" destId="{F25AD71C-858B-4A7E-A5DB-84CDB44474F1}" srcOrd="0" destOrd="0" presId="urn:microsoft.com/office/officeart/2008/layout/VerticalCurvedList"/>
    <dgm:cxn modelId="{15FF04C6-9ABA-4492-B2BE-44E2F5D40043}" type="presParOf" srcId="{AFA4297E-70B7-4E7F-A7FC-9FCCAA4E8428}" destId="{87332984-496B-485A-BA5C-55B14AB02F55}" srcOrd="9" destOrd="0" presId="urn:microsoft.com/office/officeart/2008/layout/VerticalCurvedList"/>
    <dgm:cxn modelId="{BBA2394C-6296-4A40-A4E8-DEFE7EEEC0C0}" type="presParOf" srcId="{AFA4297E-70B7-4E7F-A7FC-9FCCAA4E8428}" destId="{917E4D1A-30D3-4654-9BA3-2CC1139BB5F0}" srcOrd="10" destOrd="0" presId="urn:microsoft.com/office/officeart/2008/layout/VerticalCurvedList"/>
    <dgm:cxn modelId="{A7EE6A5B-6E82-4E3C-BA4D-9561D47E3C9B}" type="presParOf" srcId="{917E4D1A-30D3-4654-9BA3-2CC1139BB5F0}" destId="{18EF701D-9F86-4890-BE67-C7434D32EE1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775768-FA4B-4A5B-8A97-B501713EE7E1}" type="doc">
      <dgm:prSet loTypeId="urn:microsoft.com/office/officeart/2005/8/layout/gear1" loCatId="relationship" qsTypeId="urn:microsoft.com/office/officeart/2005/8/quickstyle/simple1" qsCatId="simple" csTypeId="urn:microsoft.com/office/officeart/2005/8/colors/accent3_4" csCatId="accent3" phldr="1"/>
      <dgm:spPr/>
    </dgm:pt>
    <dgm:pt modelId="{240C7CD1-701F-442C-B4DE-8B825FFDE74E}">
      <dgm:prSet phldrT="[Text]"/>
      <dgm:spPr/>
      <dgm:t>
        <a:bodyPr/>
        <a:lstStyle/>
        <a:p>
          <a:r>
            <a:rPr lang="en-US" dirty="0"/>
            <a:t>Responsible Employee</a:t>
          </a:r>
        </a:p>
      </dgm:t>
    </dgm:pt>
    <dgm:pt modelId="{06873E58-4BF1-4C87-8976-505FF6AAF958}" type="parTrans" cxnId="{868A1C0E-C8E7-4692-8B3E-4E700DC776A2}">
      <dgm:prSet/>
      <dgm:spPr/>
      <dgm:t>
        <a:bodyPr/>
        <a:lstStyle/>
        <a:p>
          <a:endParaRPr lang="en-US"/>
        </a:p>
      </dgm:t>
    </dgm:pt>
    <dgm:pt modelId="{510D6581-2DF9-4ABA-9EE3-0206D9CC5223}" type="sibTrans" cxnId="{868A1C0E-C8E7-4692-8B3E-4E700DC776A2}">
      <dgm:prSet/>
      <dgm:spPr/>
      <dgm:t>
        <a:bodyPr/>
        <a:lstStyle/>
        <a:p>
          <a:endParaRPr lang="en-US"/>
        </a:p>
      </dgm:t>
    </dgm:pt>
    <dgm:pt modelId="{EAFA686F-2261-42BD-81E7-9CD96352D11E}">
      <dgm:prSet phldrT="[Text]"/>
      <dgm:spPr/>
      <dgm:t>
        <a:bodyPr/>
        <a:lstStyle/>
        <a:p>
          <a:r>
            <a:rPr lang="en-US" dirty="0"/>
            <a:t>Confidential Employee</a:t>
          </a:r>
        </a:p>
      </dgm:t>
    </dgm:pt>
    <dgm:pt modelId="{7E166CDC-487E-4490-9DB3-CED500ADE3F8}" type="parTrans" cxnId="{3441FA2B-9B0C-4BB5-A18E-D16CA8668A0B}">
      <dgm:prSet/>
      <dgm:spPr/>
      <dgm:t>
        <a:bodyPr/>
        <a:lstStyle/>
        <a:p>
          <a:endParaRPr lang="en-US"/>
        </a:p>
      </dgm:t>
    </dgm:pt>
    <dgm:pt modelId="{57D63C00-90E5-403E-9C46-58AB4FF7B7DE}" type="sibTrans" cxnId="{3441FA2B-9B0C-4BB5-A18E-D16CA8668A0B}">
      <dgm:prSet/>
      <dgm:spPr/>
      <dgm:t>
        <a:bodyPr/>
        <a:lstStyle/>
        <a:p>
          <a:endParaRPr lang="en-US"/>
        </a:p>
      </dgm:t>
    </dgm:pt>
    <dgm:pt modelId="{7E3B93FF-69CF-46B7-B0D9-BD39858C47F0}">
      <dgm:prSet phldrT="[Text]"/>
      <dgm:spPr/>
      <dgm:t>
        <a:bodyPr/>
        <a:lstStyle/>
        <a:p>
          <a:r>
            <a:rPr lang="en-US" dirty="0"/>
            <a:t>Privileged Employee</a:t>
          </a:r>
        </a:p>
      </dgm:t>
    </dgm:pt>
    <dgm:pt modelId="{D6EE9DDD-D318-42A4-AC65-5F7FAB9911E0}" type="parTrans" cxnId="{2F367FF8-1D12-4A6B-8C6D-5359881466B8}">
      <dgm:prSet/>
      <dgm:spPr/>
      <dgm:t>
        <a:bodyPr/>
        <a:lstStyle/>
        <a:p>
          <a:endParaRPr lang="en-US"/>
        </a:p>
      </dgm:t>
    </dgm:pt>
    <dgm:pt modelId="{2DD42FA0-5F0D-4BD3-A991-6EE3DCD33071}" type="sibTrans" cxnId="{2F367FF8-1D12-4A6B-8C6D-5359881466B8}">
      <dgm:prSet/>
      <dgm:spPr/>
      <dgm:t>
        <a:bodyPr/>
        <a:lstStyle/>
        <a:p>
          <a:endParaRPr lang="en-US"/>
        </a:p>
      </dgm:t>
    </dgm:pt>
    <dgm:pt modelId="{32EA2225-14C5-44DD-B54B-D0D7BA0B0B68}" type="pres">
      <dgm:prSet presAssocID="{5E775768-FA4B-4A5B-8A97-B501713EE7E1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41461302-7CCD-43B0-9661-D9B53D8DD155}" type="pres">
      <dgm:prSet presAssocID="{240C7CD1-701F-442C-B4DE-8B825FFDE74E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D25C89-C1D3-4F8E-9999-9DC6C843ABCE}" type="pres">
      <dgm:prSet presAssocID="{240C7CD1-701F-442C-B4DE-8B825FFDE74E}" presName="gear1srcNode" presStyleLbl="node1" presStyleIdx="0" presStyleCnt="3"/>
      <dgm:spPr/>
      <dgm:t>
        <a:bodyPr/>
        <a:lstStyle/>
        <a:p>
          <a:endParaRPr lang="en-US"/>
        </a:p>
      </dgm:t>
    </dgm:pt>
    <dgm:pt modelId="{4EBD387C-71B9-4D8B-9BC4-69F78A174CDB}" type="pres">
      <dgm:prSet presAssocID="{240C7CD1-701F-442C-B4DE-8B825FFDE74E}" presName="gear1dstNode" presStyleLbl="node1" presStyleIdx="0" presStyleCnt="3"/>
      <dgm:spPr/>
      <dgm:t>
        <a:bodyPr/>
        <a:lstStyle/>
        <a:p>
          <a:endParaRPr lang="en-US"/>
        </a:p>
      </dgm:t>
    </dgm:pt>
    <dgm:pt modelId="{2593748F-7F12-42D0-905C-6A01D48D0EE7}" type="pres">
      <dgm:prSet presAssocID="{EAFA686F-2261-42BD-81E7-9CD96352D11E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4BD3E5-D791-4DE8-A184-22CAE3667B3D}" type="pres">
      <dgm:prSet presAssocID="{EAFA686F-2261-42BD-81E7-9CD96352D11E}" presName="gear2srcNode" presStyleLbl="node1" presStyleIdx="1" presStyleCnt="3"/>
      <dgm:spPr/>
      <dgm:t>
        <a:bodyPr/>
        <a:lstStyle/>
        <a:p>
          <a:endParaRPr lang="en-US"/>
        </a:p>
      </dgm:t>
    </dgm:pt>
    <dgm:pt modelId="{A64DCF22-9E6A-43AF-BAF1-D63EAE92E3B7}" type="pres">
      <dgm:prSet presAssocID="{EAFA686F-2261-42BD-81E7-9CD96352D11E}" presName="gear2dstNode" presStyleLbl="node1" presStyleIdx="1" presStyleCnt="3"/>
      <dgm:spPr/>
      <dgm:t>
        <a:bodyPr/>
        <a:lstStyle/>
        <a:p>
          <a:endParaRPr lang="en-US"/>
        </a:p>
      </dgm:t>
    </dgm:pt>
    <dgm:pt modelId="{0091B25D-76D0-43BE-AF13-04C6F216AE0B}" type="pres">
      <dgm:prSet presAssocID="{7E3B93FF-69CF-46B7-B0D9-BD39858C47F0}" presName="gear3" presStyleLbl="node1" presStyleIdx="2" presStyleCnt="3"/>
      <dgm:spPr/>
      <dgm:t>
        <a:bodyPr/>
        <a:lstStyle/>
        <a:p>
          <a:endParaRPr lang="en-US"/>
        </a:p>
      </dgm:t>
    </dgm:pt>
    <dgm:pt modelId="{7C2C66C0-BDEE-423D-8E66-274B23AD2EC7}" type="pres">
      <dgm:prSet presAssocID="{7E3B93FF-69CF-46B7-B0D9-BD39858C47F0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D581DE-753C-4139-968A-420074959D65}" type="pres">
      <dgm:prSet presAssocID="{7E3B93FF-69CF-46B7-B0D9-BD39858C47F0}" presName="gear3srcNode" presStyleLbl="node1" presStyleIdx="2" presStyleCnt="3"/>
      <dgm:spPr/>
      <dgm:t>
        <a:bodyPr/>
        <a:lstStyle/>
        <a:p>
          <a:endParaRPr lang="en-US"/>
        </a:p>
      </dgm:t>
    </dgm:pt>
    <dgm:pt modelId="{1A488D06-06CF-446E-9AF0-C204F46BCDA0}" type="pres">
      <dgm:prSet presAssocID="{7E3B93FF-69CF-46B7-B0D9-BD39858C47F0}" presName="gear3dstNode" presStyleLbl="node1" presStyleIdx="2" presStyleCnt="3"/>
      <dgm:spPr/>
      <dgm:t>
        <a:bodyPr/>
        <a:lstStyle/>
        <a:p>
          <a:endParaRPr lang="en-US"/>
        </a:p>
      </dgm:t>
    </dgm:pt>
    <dgm:pt modelId="{6E6F9CA2-99A7-4820-B6B0-0BF7D8A16DE5}" type="pres">
      <dgm:prSet presAssocID="{510D6581-2DF9-4ABA-9EE3-0206D9CC5223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D08B9654-0093-4D75-AE5B-53DC06BBDD9F}" type="pres">
      <dgm:prSet presAssocID="{57D63C00-90E5-403E-9C46-58AB4FF7B7DE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2730108C-A8E8-431C-8014-C6F76BD2B761}" type="pres">
      <dgm:prSet presAssocID="{2DD42FA0-5F0D-4BD3-A991-6EE3DCD33071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FB493AC6-5A9D-4A09-935E-90664010B4F4}" type="presOf" srcId="{7E3B93FF-69CF-46B7-B0D9-BD39858C47F0}" destId="{0091B25D-76D0-43BE-AF13-04C6F216AE0B}" srcOrd="0" destOrd="0" presId="urn:microsoft.com/office/officeart/2005/8/layout/gear1"/>
    <dgm:cxn modelId="{4BAFD96C-97D3-4524-9362-9CEEC8F30DA1}" type="presOf" srcId="{240C7CD1-701F-442C-B4DE-8B825FFDE74E}" destId="{81D25C89-C1D3-4F8E-9999-9DC6C843ABCE}" srcOrd="1" destOrd="0" presId="urn:microsoft.com/office/officeart/2005/8/layout/gear1"/>
    <dgm:cxn modelId="{3A90EE42-117E-4E79-804F-D040CABDCBA4}" type="presOf" srcId="{EAFA686F-2261-42BD-81E7-9CD96352D11E}" destId="{A64DCF22-9E6A-43AF-BAF1-D63EAE92E3B7}" srcOrd="2" destOrd="0" presId="urn:microsoft.com/office/officeart/2005/8/layout/gear1"/>
    <dgm:cxn modelId="{2F367FF8-1D12-4A6B-8C6D-5359881466B8}" srcId="{5E775768-FA4B-4A5B-8A97-B501713EE7E1}" destId="{7E3B93FF-69CF-46B7-B0D9-BD39858C47F0}" srcOrd="2" destOrd="0" parTransId="{D6EE9DDD-D318-42A4-AC65-5F7FAB9911E0}" sibTransId="{2DD42FA0-5F0D-4BD3-A991-6EE3DCD33071}"/>
    <dgm:cxn modelId="{6A805A64-6125-42C1-916B-DFA3181D54CF}" type="presOf" srcId="{57D63C00-90E5-403E-9C46-58AB4FF7B7DE}" destId="{D08B9654-0093-4D75-AE5B-53DC06BBDD9F}" srcOrd="0" destOrd="0" presId="urn:microsoft.com/office/officeart/2005/8/layout/gear1"/>
    <dgm:cxn modelId="{9AD5CE9A-EEC1-4FFF-9248-EF4B453BE2E4}" type="presOf" srcId="{EAFA686F-2261-42BD-81E7-9CD96352D11E}" destId="{2593748F-7F12-42D0-905C-6A01D48D0EE7}" srcOrd="0" destOrd="0" presId="urn:microsoft.com/office/officeart/2005/8/layout/gear1"/>
    <dgm:cxn modelId="{868A1C0E-C8E7-4692-8B3E-4E700DC776A2}" srcId="{5E775768-FA4B-4A5B-8A97-B501713EE7E1}" destId="{240C7CD1-701F-442C-B4DE-8B825FFDE74E}" srcOrd="0" destOrd="0" parTransId="{06873E58-4BF1-4C87-8976-505FF6AAF958}" sibTransId="{510D6581-2DF9-4ABA-9EE3-0206D9CC5223}"/>
    <dgm:cxn modelId="{06E2B1EF-9009-4C34-A75C-47E3D7212EAF}" type="presOf" srcId="{240C7CD1-701F-442C-B4DE-8B825FFDE74E}" destId="{41461302-7CCD-43B0-9661-D9B53D8DD155}" srcOrd="0" destOrd="0" presId="urn:microsoft.com/office/officeart/2005/8/layout/gear1"/>
    <dgm:cxn modelId="{7098F363-B3C0-4628-A5D5-C9810FD4DA09}" type="presOf" srcId="{5E775768-FA4B-4A5B-8A97-B501713EE7E1}" destId="{32EA2225-14C5-44DD-B54B-D0D7BA0B0B68}" srcOrd="0" destOrd="0" presId="urn:microsoft.com/office/officeart/2005/8/layout/gear1"/>
    <dgm:cxn modelId="{283574AE-4271-46E0-A51E-AFB8C6440017}" type="presOf" srcId="{7E3B93FF-69CF-46B7-B0D9-BD39858C47F0}" destId="{A0D581DE-753C-4139-968A-420074959D65}" srcOrd="2" destOrd="0" presId="urn:microsoft.com/office/officeart/2005/8/layout/gear1"/>
    <dgm:cxn modelId="{6B3D02E3-47D0-434E-80E2-A6D14BDB1983}" type="presOf" srcId="{510D6581-2DF9-4ABA-9EE3-0206D9CC5223}" destId="{6E6F9CA2-99A7-4820-B6B0-0BF7D8A16DE5}" srcOrd="0" destOrd="0" presId="urn:microsoft.com/office/officeart/2005/8/layout/gear1"/>
    <dgm:cxn modelId="{3441FA2B-9B0C-4BB5-A18E-D16CA8668A0B}" srcId="{5E775768-FA4B-4A5B-8A97-B501713EE7E1}" destId="{EAFA686F-2261-42BD-81E7-9CD96352D11E}" srcOrd="1" destOrd="0" parTransId="{7E166CDC-487E-4490-9DB3-CED500ADE3F8}" sibTransId="{57D63C00-90E5-403E-9C46-58AB4FF7B7DE}"/>
    <dgm:cxn modelId="{6B8584C5-1183-474B-9D5C-3F4169EC6032}" type="presOf" srcId="{2DD42FA0-5F0D-4BD3-A991-6EE3DCD33071}" destId="{2730108C-A8E8-431C-8014-C6F76BD2B761}" srcOrd="0" destOrd="0" presId="urn:microsoft.com/office/officeart/2005/8/layout/gear1"/>
    <dgm:cxn modelId="{9A301331-21F9-4F46-B487-D6141C5DC595}" type="presOf" srcId="{7E3B93FF-69CF-46B7-B0D9-BD39858C47F0}" destId="{7C2C66C0-BDEE-423D-8E66-274B23AD2EC7}" srcOrd="1" destOrd="0" presId="urn:microsoft.com/office/officeart/2005/8/layout/gear1"/>
    <dgm:cxn modelId="{E44D07B5-E704-4674-8F85-192F508669B6}" type="presOf" srcId="{240C7CD1-701F-442C-B4DE-8B825FFDE74E}" destId="{4EBD387C-71B9-4D8B-9BC4-69F78A174CDB}" srcOrd="2" destOrd="0" presId="urn:microsoft.com/office/officeart/2005/8/layout/gear1"/>
    <dgm:cxn modelId="{B5FDF93A-5A32-4B38-A13B-9E2AF11699F9}" type="presOf" srcId="{7E3B93FF-69CF-46B7-B0D9-BD39858C47F0}" destId="{1A488D06-06CF-446E-9AF0-C204F46BCDA0}" srcOrd="3" destOrd="0" presId="urn:microsoft.com/office/officeart/2005/8/layout/gear1"/>
    <dgm:cxn modelId="{C2133D21-F222-4B92-B931-9A6B633BE172}" type="presOf" srcId="{EAFA686F-2261-42BD-81E7-9CD96352D11E}" destId="{7E4BD3E5-D791-4DE8-A184-22CAE3667B3D}" srcOrd="1" destOrd="0" presId="urn:microsoft.com/office/officeart/2005/8/layout/gear1"/>
    <dgm:cxn modelId="{EA1B0DF3-35C7-4729-81BF-A5460CF5DD2D}" type="presParOf" srcId="{32EA2225-14C5-44DD-B54B-D0D7BA0B0B68}" destId="{41461302-7CCD-43B0-9661-D9B53D8DD155}" srcOrd="0" destOrd="0" presId="urn:microsoft.com/office/officeart/2005/8/layout/gear1"/>
    <dgm:cxn modelId="{63215749-8BEB-445F-9EA5-33ADAB5AEA66}" type="presParOf" srcId="{32EA2225-14C5-44DD-B54B-D0D7BA0B0B68}" destId="{81D25C89-C1D3-4F8E-9999-9DC6C843ABCE}" srcOrd="1" destOrd="0" presId="urn:microsoft.com/office/officeart/2005/8/layout/gear1"/>
    <dgm:cxn modelId="{8D229F21-9365-4C6F-8F2E-05F5A385FE73}" type="presParOf" srcId="{32EA2225-14C5-44DD-B54B-D0D7BA0B0B68}" destId="{4EBD387C-71B9-4D8B-9BC4-69F78A174CDB}" srcOrd="2" destOrd="0" presId="urn:microsoft.com/office/officeart/2005/8/layout/gear1"/>
    <dgm:cxn modelId="{7AC92E75-993E-41A8-B118-8F12B8C92ADE}" type="presParOf" srcId="{32EA2225-14C5-44DD-B54B-D0D7BA0B0B68}" destId="{2593748F-7F12-42D0-905C-6A01D48D0EE7}" srcOrd="3" destOrd="0" presId="urn:microsoft.com/office/officeart/2005/8/layout/gear1"/>
    <dgm:cxn modelId="{EBE8C8BB-C004-4B7A-A556-5B20CD0A4E43}" type="presParOf" srcId="{32EA2225-14C5-44DD-B54B-D0D7BA0B0B68}" destId="{7E4BD3E5-D791-4DE8-A184-22CAE3667B3D}" srcOrd="4" destOrd="0" presId="urn:microsoft.com/office/officeart/2005/8/layout/gear1"/>
    <dgm:cxn modelId="{88BF052B-6309-4D0B-A878-CF8F0CABAAE7}" type="presParOf" srcId="{32EA2225-14C5-44DD-B54B-D0D7BA0B0B68}" destId="{A64DCF22-9E6A-43AF-BAF1-D63EAE92E3B7}" srcOrd="5" destOrd="0" presId="urn:microsoft.com/office/officeart/2005/8/layout/gear1"/>
    <dgm:cxn modelId="{7CFD71F0-9A40-4531-A21B-CE653FB34C5B}" type="presParOf" srcId="{32EA2225-14C5-44DD-B54B-D0D7BA0B0B68}" destId="{0091B25D-76D0-43BE-AF13-04C6F216AE0B}" srcOrd="6" destOrd="0" presId="urn:microsoft.com/office/officeart/2005/8/layout/gear1"/>
    <dgm:cxn modelId="{AE74ABB0-ECF1-465A-A254-5A1139417927}" type="presParOf" srcId="{32EA2225-14C5-44DD-B54B-D0D7BA0B0B68}" destId="{7C2C66C0-BDEE-423D-8E66-274B23AD2EC7}" srcOrd="7" destOrd="0" presId="urn:microsoft.com/office/officeart/2005/8/layout/gear1"/>
    <dgm:cxn modelId="{701CC586-285A-41D8-B402-ADA7D4ED615C}" type="presParOf" srcId="{32EA2225-14C5-44DD-B54B-D0D7BA0B0B68}" destId="{A0D581DE-753C-4139-968A-420074959D65}" srcOrd="8" destOrd="0" presId="urn:microsoft.com/office/officeart/2005/8/layout/gear1"/>
    <dgm:cxn modelId="{B6B1335F-D6B1-406A-B576-080D1649353B}" type="presParOf" srcId="{32EA2225-14C5-44DD-B54B-D0D7BA0B0B68}" destId="{1A488D06-06CF-446E-9AF0-C204F46BCDA0}" srcOrd="9" destOrd="0" presId="urn:microsoft.com/office/officeart/2005/8/layout/gear1"/>
    <dgm:cxn modelId="{79D4882F-0A4A-4EE9-AD9C-6C86A136AD35}" type="presParOf" srcId="{32EA2225-14C5-44DD-B54B-D0D7BA0B0B68}" destId="{6E6F9CA2-99A7-4820-B6B0-0BF7D8A16DE5}" srcOrd="10" destOrd="0" presId="urn:microsoft.com/office/officeart/2005/8/layout/gear1"/>
    <dgm:cxn modelId="{1BD2DFFE-E6FC-4402-9B1D-BE288924DA50}" type="presParOf" srcId="{32EA2225-14C5-44DD-B54B-D0D7BA0B0B68}" destId="{D08B9654-0093-4D75-AE5B-53DC06BBDD9F}" srcOrd="11" destOrd="0" presId="urn:microsoft.com/office/officeart/2005/8/layout/gear1"/>
    <dgm:cxn modelId="{16A373B3-4E33-4C8F-9807-4E786660BEAC}" type="presParOf" srcId="{32EA2225-14C5-44DD-B54B-D0D7BA0B0B68}" destId="{2730108C-A8E8-431C-8014-C6F76BD2B761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34465FE-7390-4B5E-840C-C3584FDDBE83}" type="doc">
      <dgm:prSet loTypeId="urn:microsoft.com/office/officeart/2008/layout/LinedList" loCatId="hierarchy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18A3F06E-5A9F-4392-A4F4-430011167532}">
      <dgm:prSet phldrT="[Text]"/>
      <dgm:spPr/>
      <dgm:t>
        <a:bodyPr/>
        <a:lstStyle/>
        <a:p>
          <a:r>
            <a:rPr lang="en-US" b="0" cap="none" spc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Sexual Misconduct</a:t>
          </a:r>
          <a:endParaRPr lang="en-US" b="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0865B185-C906-484E-82B8-436AE6424D01}" type="parTrans" cxnId="{E1B3592A-635C-4205-BD5F-0B7EBA420400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25E95B59-6F46-420C-9805-E0A8AB7ECC82}" type="sibTrans" cxnId="{E1B3592A-635C-4205-BD5F-0B7EBA420400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5653B013-19CF-4988-A62B-E0FC1B5FA9FB}">
      <dgm:prSet phldrT="[Text]"/>
      <dgm:spPr/>
      <dgm:t>
        <a:bodyPr/>
        <a:lstStyle/>
        <a:p>
          <a:r>
            <a:rPr lang="en-US" b="0" cap="none" spc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Dating Violence</a:t>
          </a:r>
          <a:endParaRPr lang="en-US" b="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AE9A4EC3-6C8C-4A07-B6BB-B34E57213FDC}" type="parTrans" cxnId="{5A27A646-45E2-402A-975A-5800EDFDE93C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5273D125-7AA6-4BBC-82FD-D01EA1C58A97}" type="sibTrans" cxnId="{5A27A646-45E2-402A-975A-5800EDFDE93C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D3A6FB27-BBDB-4F77-BCF9-17A5EC3B965D}">
      <dgm:prSet phldrT="[Text]"/>
      <dgm:spPr/>
      <dgm:t>
        <a:bodyPr/>
        <a:lstStyle/>
        <a:p>
          <a:r>
            <a:rPr lang="en-US" b="0" cap="none" spc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Domestic Violence</a:t>
          </a:r>
          <a:endParaRPr lang="en-US" b="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2D3B152F-E1ED-4A4A-9FA8-3450E8C697CF}" type="parTrans" cxnId="{290C0A87-FC63-446D-95FB-81D408F77833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AD944078-6CC6-40E8-9483-712BE6B6E7DC}" type="sibTrans" cxnId="{290C0A87-FC63-446D-95FB-81D408F77833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AE3CCE64-F55D-467F-A8AF-3E8AFE0F2A35}">
      <dgm:prSet phldrT="[Text]"/>
      <dgm:spPr/>
      <dgm:t>
        <a:bodyPr/>
        <a:lstStyle/>
        <a:p>
          <a:r>
            <a:rPr lang="en-US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Nonconsensual Sexual Contact</a:t>
          </a:r>
        </a:p>
      </dgm:t>
    </dgm:pt>
    <dgm:pt modelId="{8AC97E5E-E7DB-4840-8E2B-561C3543102C}" type="parTrans" cxnId="{7BE92AFE-76B7-453C-B0BA-3F2AD6B7E64B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107CD048-CF1A-4F3F-9CD0-29FF0810D55B}" type="sibTrans" cxnId="{7BE92AFE-76B7-453C-B0BA-3F2AD6B7E64B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AB5E8D4C-DED6-401B-9E81-6A09FA42C70C}">
      <dgm:prSet phldrT="[Text]"/>
      <dgm:spPr/>
      <dgm:t>
        <a:bodyPr/>
        <a:lstStyle/>
        <a:p>
          <a:r>
            <a:rPr lang="en-US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Sexual Exploitation </a:t>
          </a:r>
        </a:p>
      </dgm:t>
    </dgm:pt>
    <dgm:pt modelId="{9792E6B6-B31E-487D-8E0B-A3036A3F50EF}" type="parTrans" cxnId="{A54297C5-5440-49C0-9904-D81010B885E5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D077CC7E-83F9-427F-A32C-402FB8A1B7D1}" type="sibTrans" cxnId="{A54297C5-5440-49C0-9904-D81010B885E5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2C2916C8-B183-4EA8-9F42-2A585CADE21F}">
      <dgm:prSet phldrT="[Text]"/>
      <dgm:spPr/>
      <dgm:t>
        <a:bodyPr/>
        <a:lstStyle/>
        <a:p>
          <a:r>
            <a:rPr lang="en-US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Sexual Harassment [Under Title IX &amp; Title VII] </a:t>
          </a:r>
        </a:p>
      </dgm:t>
    </dgm:pt>
    <dgm:pt modelId="{A2C3783A-835D-47C6-A5C8-7C60C2078387}" type="parTrans" cxnId="{590C7124-B293-458A-AA49-0B09D040DBD2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07341551-629C-42C0-B19A-CD0CD68E8A68}" type="sibTrans" cxnId="{590C7124-B293-458A-AA49-0B09D040DBD2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ED132C43-0D17-43E8-A55E-3743CC326383}">
      <dgm:prSet phldrT="[Text]"/>
      <dgm:spPr/>
      <dgm:t>
        <a:bodyPr/>
        <a:lstStyle/>
        <a:p>
          <a:r>
            <a:rPr lang="en-US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Stalking</a:t>
          </a:r>
        </a:p>
      </dgm:t>
    </dgm:pt>
    <dgm:pt modelId="{661A5572-CC6B-4DDA-A12F-6F1B8B87537F}" type="parTrans" cxnId="{4B888543-FF66-4E17-BA0F-9EEAB1493012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2C520ECF-EF10-4938-B06E-492811594D82}" type="sibTrans" cxnId="{4B888543-FF66-4E17-BA0F-9EEAB1493012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53620566-A175-4217-8D9F-ADA113079B4B}">
      <dgm:prSet phldrT="[Text]"/>
      <dgm:spPr/>
      <dgm:t>
        <a:bodyPr/>
        <a:lstStyle/>
        <a:p>
          <a:r>
            <a:rPr lang="en-US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Nonconsensual Sexual Penetration</a:t>
          </a:r>
        </a:p>
      </dgm:t>
    </dgm:pt>
    <dgm:pt modelId="{89C44597-CDAD-4C41-8BB2-E67D2C44254B}" type="parTrans" cxnId="{8F808764-04FE-4F1E-8ADF-B50F6E0CFE94}">
      <dgm:prSet/>
      <dgm:spPr/>
      <dgm:t>
        <a:bodyPr/>
        <a:lstStyle/>
        <a:p>
          <a:endParaRPr lang="en-US"/>
        </a:p>
      </dgm:t>
    </dgm:pt>
    <dgm:pt modelId="{094DF712-44C0-4686-95AF-DD1C411E3BBA}" type="sibTrans" cxnId="{8F808764-04FE-4F1E-8ADF-B50F6E0CFE94}">
      <dgm:prSet/>
      <dgm:spPr/>
      <dgm:t>
        <a:bodyPr/>
        <a:lstStyle/>
        <a:p>
          <a:endParaRPr lang="en-US"/>
        </a:p>
      </dgm:t>
    </dgm:pt>
    <dgm:pt modelId="{1947D1F8-3680-4A38-A56E-8FADF90A83B8}" type="pres">
      <dgm:prSet presAssocID="{C34465FE-7390-4B5E-840C-C3584FDDBE83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A76CDD6-C2F5-4460-9A2B-78FF6B1866C5}" type="pres">
      <dgm:prSet presAssocID="{18A3F06E-5A9F-4392-A4F4-430011167532}" presName="thickLine" presStyleLbl="alignNode1" presStyleIdx="0" presStyleCnt="1"/>
      <dgm:spPr/>
    </dgm:pt>
    <dgm:pt modelId="{6175D689-7083-4D39-BE90-E406F1512FD4}" type="pres">
      <dgm:prSet presAssocID="{18A3F06E-5A9F-4392-A4F4-430011167532}" presName="horz1" presStyleCnt="0"/>
      <dgm:spPr/>
    </dgm:pt>
    <dgm:pt modelId="{C77E4540-2094-4FE5-9B8F-1EDF549B7351}" type="pres">
      <dgm:prSet presAssocID="{18A3F06E-5A9F-4392-A4F4-430011167532}" presName="tx1" presStyleLbl="revTx" presStyleIdx="0" presStyleCnt="8"/>
      <dgm:spPr/>
      <dgm:t>
        <a:bodyPr/>
        <a:lstStyle/>
        <a:p>
          <a:endParaRPr lang="en-US"/>
        </a:p>
      </dgm:t>
    </dgm:pt>
    <dgm:pt modelId="{FA4C3152-D834-4A50-8A6B-3E7C00606428}" type="pres">
      <dgm:prSet presAssocID="{18A3F06E-5A9F-4392-A4F4-430011167532}" presName="vert1" presStyleCnt="0"/>
      <dgm:spPr/>
    </dgm:pt>
    <dgm:pt modelId="{3542A7CB-E2B3-4D48-AEEF-4C6367636A91}" type="pres">
      <dgm:prSet presAssocID="{5653B013-19CF-4988-A62B-E0FC1B5FA9FB}" presName="vertSpace2a" presStyleCnt="0"/>
      <dgm:spPr/>
    </dgm:pt>
    <dgm:pt modelId="{5A710BB7-5144-4B2A-AE02-137F130B0BB6}" type="pres">
      <dgm:prSet presAssocID="{5653B013-19CF-4988-A62B-E0FC1B5FA9FB}" presName="horz2" presStyleCnt="0"/>
      <dgm:spPr/>
    </dgm:pt>
    <dgm:pt modelId="{E249E974-9A78-43CC-9691-B11BAF6EC049}" type="pres">
      <dgm:prSet presAssocID="{5653B013-19CF-4988-A62B-E0FC1B5FA9FB}" presName="horzSpace2" presStyleCnt="0"/>
      <dgm:spPr/>
    </dgm:pt>
    <dgm:pt modelId="{F262CF2F-F1D9-4EED-BCF7-4E7301AD27C9}" type="pres">
      <dgm:prSet presAssocID="{5653B013-19CF-4988-A62B-E0FC1B5FA9FB}" presName="tx2" presStyleLbl="revTx" presStyleIdx="1" presStyleCnt="8"/>
      <dgm:spPr/>
      <dgm:t>
        <a:bodyPr/>
        <a:lstStyle/>
        <a:p>
          <a:endParaRPr lang="en-US"/>
        </a:p>
      </dgm:t>
    </dgm:pt>
    <dgm:pt modelId="{3D7E3F5E-EECB-4ACD-A2AC-D69D71E74166}" type="pres">
      <dgm:prSet presAssocID="{5653B013-19CF-4988-A62B-E0FC1B5FA9FB}" presName="vert2" presStyleCnt="0"/>
      <dgm:spPr/>
    </dgm:pt>
    <dgm:pt modelId="{8D660C0B-EC6D-4AB4-ABDD-17E90A701FA7}" type="pres">
      <dgm:prSet presAssocID="{5653B013-19CF-4988-A62B-E0FC1B5FA9FB}" presName="thinLine2b" presStyleLbl="callout" presStyleIdx="0" presStyleCnt="7"/>
      <dgm:spPr/>
    </dgm:pt>
    <dgm:pt modelId="{3106AE9E-6D3A-48AC-AC25-258849D519B9}" type="pres">
      <dgm:prSet presAssocID="{5653B013-19CF-4988-A62B-E0FC1B5FA9FB}" presName="vertSpace2b" presStyleCnt="0"/>
      <dgm:spPr/>
    </dgm:pt>
    <dgm:pt modelId="{76B451A6-242F-4D17-AA84-12621959A465}" type="pres">
      <dgm:prSet presAssocID="{D3A6FB27-BBDB-4F77-BCF9-17A5EC3B965D}" presName="horz2" presStyleCnt="0"/>
      <dgm:spPr/>
    </dgm:pt>
    <dgm:pt modelId="{F6B86A0E-6CE8-4AF2-9560-B57109F82CA6}" type="pres">
      <dgm:prSet presAssocID="{D3A6FB27-BBDB-4F77-BCF9-17A5EC3B965D}" presName="horzSpace2" presStyleCnt="0"/>
      <dgm:spPr/>
    </dgm:pt>
    <dgm:pt modelId="{1256DBA6-CEBB-4DFB-AD68-110AC366AB0F}" type="pres">
      <dgm:prSet presAssocID="{D3A6FB27-BBDB-4F77-BCF9-17A5EC3B965D}" presName="tx2" presStyleLbl="revTx" presStyleIdx="2" presStyleCnt="8"/>
      <dgm:spPr/>
      <dgm:t>
        <a:bodyPr/>
        <a:lstStyle/>
        <a:p>
          <a:endParaRPr lang="en-US"/>
        </a:p>
      </dgm:t>
    </dgm:pt>
    <dgm:pt modelId="{0E5EED7C-E4E1-4AE1-BAC1-2859F9C7E44D}" type="pres">
      <dgm:prSet presAssocID="{D3A6FB27-BBDB-4F77-BCF9-17A5EC3B965D}" presName="vert2" presStyleCnt="0"/>
      <dgm:spPr/>
    </dgm:pt>
    <dgm:pt modelId="{19FDCD7F-A011-4D7E-9C57-C5A9EAC4D5BF}" type="pres">
      <dgm:prSet presAssocID="{D3A6FB27-BBDB-4F77-BCF9-17A5EC3B965D}" presName="thinLine2b" presStyleLbl="callout" presStyleIdx="1" presStyleCnt="7"/>
      <dgm:spPr/>
    </dgm:pt>
    <dgm:pt modelId="{1FCD44A8-5BCC-48B2-8B12-EF2326BF2DA5}" type="pres">
      <dgm:prSet presAssocID="{D3A6FB27-BBDB-4F77-BCF9-17A5EC3B965D}" presName="vertSpace2b" presStyleCnt="0"/>
      <dgm:spPr/>
    </dgm:pt>
    <dgm:pt modelId="{68AA5919-3DF0-4ECB-910E-6E2D8BB373BB}" type="pres">
      <dgm:prSet presAssocID="{AB5E8D4C-DED6-401B-9E81-6A09FA42C70C}" presName="horz2" presStyleCnt="0"/>
      <dgm:spPr/>
    </dgm:pt>
    <dgm:pt modelId="{681BD7C6-6422-457D-9203-8CE91EF72065}" type="pres">
      <dgm:prSet presAssocID="{AB5E8D4C-DED6-401B-9E81-6A09FA42C70C}" presName="horzSpace2" presStyleCnt="0"/>
      <dgm:spPr/>
    </dgm:pt>
    <dgm:pt modelId="{5E5DDA43-24B8-4B47-A176-FCA0F73316D8}" type="pres">
      <dgm:prSet presAssocID="{AB5E8D4C-DED6-401B-9E81-6A09FA42C70C}" presName="tx2" presStyleLbl="revTx" presStyleIdx="3" presStyleCnt="8"/>
      <dgm:spPr/>
      <dgm:t>
        <a:bodyPr/>
        <a:lstStyle/>
        <a:p>
          <a:endParaRPr lang="en-US"/>
        </a:p>
      </dgm:t>
    </dgm:pt>
    <dgm:pt modelId="{ACF8D608-FB6F-4CE6-B4AA-A461B6B4E335}" type="pres">
      <dgm:prSet presAssocID="{AB5E8D4C-DED6-401B-9E81-6A09FA42C70C}" presName="vert2" presStyleCnt="0"/>
      <dgm:spPr/>
    </dgm:pt>
    <dgm:pt modelId="{E97E0163-C988-4388-9501-4379F696E0A0}" type="pres">
      <dgm:prSet presAssocID="{AB5E8D4C-DED6-401B-9E81-6A09FA42C70C}" presName="thinLine2b" presStyleLbl="callout" presStyleIdx="2" presStyleCnt="7"/>
      <dgm:spPr/>
    </dgm:pt>
    <dgm:pt modelId="{DD7BC173-9EB4-4C5E-B0EA-3903AFD2FA58}" type="pres">
      <dgm:prSet presAssocID="{AB5E8D4C-DED6-401B-9E81-6A09FA42C70C}" presName="vertSpace2b" presStyleCnt="0"/>
      <dgm:spPr/>
    </dgm:pt>
    <dgm:pt modelId="{8C529504-697C-4B98-B03E-354160077465}" type="pres">
      <dgm:prSet presAssocID="{2C2916C8-B183-4EA8-9F42-2A585CADE21F}" presName="horz2" presStyleCnt="0"/>
      <dgm:spPr/>
    </dgm:pt>
    <dgm:pt modelId="{20B5A279-BA18-4EB9-9D95-A06744D6F022}" type="pres">
      <dgm:prSet presAssocID="{2C2916C8-B183-4EA8-9F42-2A585CADE21F}" presName="horzSpace2" presStyleCnt="0"/>
      <dgm:spPr/>
    </dgm:pt>
    <dgm:pt modelId="{FCFEB0F9-1058-4121-9959-693D269F1A15}" type="pres">
      <dgm:prSet presAssocID="{2C2916C8-B183-4EA8-9F42-2A585CADE21F}" presName="tx2" presStyleLbl="revTx" presStyleIdx="4" presStyleCnt="8"/>
      <dgm:spPr/>
      <dgm:t>
        <a:bodyPr/>
        <a:lstStyle/>
        <a:p>
          <a:endParaRPr lang="en-US"/>
        </a:p>
      </dgm:t>
    </dgm:pt>
    <dgm:pt modelId="{AB58A31A-4D3B-412D-9B13-F5EDFCB11E0E}" type="pres">
      <dgm:prSet presAssocID="{2C2916C8-B183-4EA8-9F42-2A585CADE21F}" presName="vert2" presStyleCnt="0"/>
      <dgm:spPr/>
    </dgm:pt>
    <dgm:pt modelId="{1D3ABEF3-22F4-44B0-9812-13029B4367E1}" type="pres">
      <dgm:prSet presAssocID="{2C2916C8-B183-4EA8-9F42-2A585CADE21F}" presName="thinLine2b" presStyleLbl="callout" presStyleIdx="3" presStyleCnt="7"/>
      <dgm:spPr/>
    </dgm:pt>
    <dgm:pt modelId="{3C86AC1B-E069-4918-BBEE-AF4C9DBF4401}" type="pres">
      <dgm:prSet presAssocID="{2C2916C8-B183-4EA8-9F42-2A585CADE21F}" presName="vertSpace2b" presStyleCnt="0"/>
      <dgm:spPr/>
    </dgm:pt>
    <dgm:pt modelId="{FEBFEBDF-148E-4F28-B763-59ABFBF7EDF7}" type="pres">
      <dgm:prSet presAssocID="{ED132C43-0D17-43E8-A55E-3743CC326383}" presName="horz2" presStyleCnt="0"/>
      <dgm:spPr/>
    </dgm:pt>
    <dgm:pt modelId="{3CDE1A5D-1FCE-46F3-B6C0-7F0CED79BC48}" type="pres">
      <dgm:prSet presAssocID="{ED132C43-0D17-43E8-A55E-3743CC326383}" presName="horzSpace2" presStyleCnt="0"/>
      <dgm:spPr/>
    </dgm:pt>
    <dgm:pt modelId="{7524531B-9B0B-4CAA-A2B9-57E84FAA5C37}" type="pres">
      <dgm:prSet presAssocID="{ED132C43-0D17-43E8-A55E-3743CC326383}" presName="tx2" presStyleLbl="revTx" presStyleIdx="5" presStyleCnt="8"/>
      <dgm:spPr/>
      <dgm:t>
        <a:bodyPr/>
        <a:lstStyle/>
        <a:p>
          <a:endParaRPr lang="en-US"/>
        </a:p>
      </dgm:t>
    </dgm:pt>
    <dgm:pt modelId="{44A161F8-A876-4DE6-A66C-4DFAEB792035}" type="pres">
      <dgm:prSet presAssocID="{ED132C43-0D17-43E8-A55E-3743CC326383}" presName="vert2" presStyleCnt="0"/>
      <dgm:spPr/>
    </dgm:pt>
    <dgm:pt modelId="{92672198-B025-4B31-8991-2EA2752CECFD}" type="pres">
      <dgm:prSet presAssocID="{ED132C43-0D17-43E8-A55E-3743CC326383}" presName="thinLine2b" presStyleLbl="callout" presStyleIdx="4" presStyleCnt="7"/>
      <dgm:spPr/>
    </dgm:pt>
    <dgm:pt modelId="{AC02EFFC-0F13-46E9-A987-09FF86AA7058}" type="pres">
      <dgm:prSet presAssocID="{ED132C43-0D17-43E8-A55E-3743CC326383}" presName="vertSpace2b" presStyleCnt="0"/>
      <dgm:spPr/>
    </dgm:pt>
    <dgm:pt modelId="{879CC70C-60A8-4FE5-B479-A95DF17A5457}" type="pres">
      <dgm:prSet presAssocID="{AE3CCE64-F55D-467F-A8AF-3E8AFE0F2A35}" presName="horz2" presStyleCnt="0"/>
      <dgm:spPr/>
    </dgm:pt>
    <dgm:pt modelId="{EACD2E11-B646-4CE4-AC63-8A99DB8F0482}" type="pres">
      <dgm:prSet presAssocID="{AE3CCE64-F55D-467F-A8AF-3E8AFE0F2A35}" presName="horzSpace2" presStyleCnt="0"/>
      <dgm:spPr/>
    </dgm:pt>
    <dgm:pt modelId="{0D1E315E-3729-4D04-A160-6CF150B6EDBE}" type="pres">
      <dgm:prSet presAssocID="{AE3CCE64-F55D-467F-A8AF-3E8AFE0F2A35}" presName="tx2" presStyleLbl="revTx" presStyleIdx="6" presStyleCnt="8"/>
      <dgm:spPr/>
      <dgm:t>
        <a:bodyPr/>
        <a:lstStyle/>
        <a:p>
          <a:endParaRPr lang="en-US"/>
        </a:p>
      </dgm:t>
    </dgm:pt>
    <dgm:pt modelId="{DDA5B91F-E0BD-4BB6-8F10-C2E22858984D}" type="pres">
      <dgm:prSet presAssocID="{AE3CCE64-F55D-467F-A8AF-3E8AFE0F2A35}" presName="vert2" presStyleCnt="0"/>
      <dgm:spPr/>
    </dgm:pt>
    <dgm:pt modelId="{6358B6E8-E706-4CFE-B30C-CEDBB724468D}" type="pres">
      <dgm:prSet presAssocID="{AE3CCE64-F55D-467F-A8AF-3E8AFE0F2A35}" presName="thinLine2b" presStyleLbl="callout" presStyleIdx="5" presStyleCnt="7"/>
      <dgm:spPr/>
    </dgm:pt>
    <dgm:pt modelId="{2684BE2D-7B07-4071-A52F-5CDAAEC2E998}" type="pres">
      <dgm:prSet presAssocID="{AE3CCE64-F55D-467F-A8AF-3E8AFE0F2A35}" presName="vertSpace2b" presStyleCnt="0"/>
      <dgm:spPr/>
    </dgm:pt>
    <dgm:pt modelId="{0F9D3411-165D-417A-BCD8-2789CD843150}" type="pres">
      <dgm:prSet presAssocID="{53620566-A175-4217-8D9F-ADA113079B4B}" presName="horz2" presStyleCnt="0"/>
      <dgm:spPr/>
    </dgm:pt>
    <dgm:pt modelId="{D1363D78-1F69-4A66-9BE2-ADE6C497B73F}" type="pres">
      <dgm:prSet presAssocID="{53620566-A175-4217-8D9F-ADA113079B4B}" presName="horzSpace2" presStyleCnt="0"/>
      <dgm:spPr/>
    </dgm:pt>
    <dgm:pt modelId="{3E4EFDC2-9C94-4CA7-83F9-9381CBE14CFF}" type="pres">
      <dgm:prSet presAssocID="{53620566-A175-4217-8D9F-ADA113079B4B}" presName="tx2" presStyleLbl="revTx" presStyleIdx="7" presStyleCnt="8"/>
      <dgm:spPr/>
      <dgm:t>
        <a:bodyPr/>
        <a:lstStyle/>
        <a:p>
          <a:endParaRPr lang="en-US"/>
        </a:p>
      </dgm:t>
    </dgm:pt>
    <dgm:pt modelId="{7BB700B4-AC16-4DD1-AFB7-006413403ABE}" type="pres">
      <dgm:prSet presAssocID="{53620566-A175-4217-8D9F-ADA113079B4B}" presName="vert2" presStyleCnt="0"/>
      <dgm:spPr/>
    </dgm:pt>
    <dgm:pt modelId="{5B39B4AD-5CDE-4AFE-BEA6-E9DE402DBBB5}" type="pres">
      <dgm:prSet presAssocID="{53620566-A175-4217-8D9F-ADA113079B4B}" presName="thinLine2b" presStyleLbl="callout" presStyleIdx="6" presStyleCnt="7"/>
      <dgm:spPr/>
    </dgm:pt>
    <dgm:pt modelId="{558A7B02-8D45-4ACF-8977-7612CA9F4B0A}" type="pres">
      <dgm:prSet presAssocID="{53620566-A175-4217-8D9F-ADA113079B4B}" presName="vertSpace2b" presStyleCnt="0"/>
      <dgm:spPr/>
    </dgm:pt>
  </dgm:ptLst>
  <dgm:cxnLst>
    <dgm:cxn modelId="{4B888543-FF66-4E17-BA0F-9EEAB1493012}" srcId="{18A3F06E-5A9F-4392-A4F4-430011167532}" destId="{ED132C43-0D17-43E8-A55E-3743CC326383}" srcOrd="4" destOrd="0" parTransId="{661A5572-CC6B-4DDA-A12F-6F1B8B87537F}" sibTransId="{2C520ECF-EF10-4938-B06E-492811594D82}"/>
    <dgm:cxn modelId="{E1B3592A-635C-4205-BD5F-0B7EBA420400}" srcId="{C34465FE-7390-4B5E-840C-C3584FDDBE83}" destId="{18A3F06E-5A9F-4392-A4F4-430011167532}" srcOrd="0" destOrd="0" parTransId="{0865B185-C906-484E-82B8-436AE6424D01}" sibTransId="{25E95B59-6F46-420C-9805-E0A8AB7ECC82}"/>
    <dgm:cxn modelId="{1FFB6EA8-B0ED-46C0-BF8C-9E3C2659C2D3}" type="presOf" srcId="{D3A6FB27-BBDB-4F77-BCF9-17A5EC3B965D}" destId="{1256DBA6-CEBB-4DFB-AD68-110AC366AB0F}" srcOrd="0" destOrd="0" presId="urn:microsoft.com/office/officeart/2008/layout/LinedList"/>
    <dgm:cxn modelId="{5A27A646-45E2-402A-975A-5800EDFDE93C}" srcId="{18A3F06E-5A9F-4392-A4F4-430011167532}" destId="{5653B013-19CF-4988-A62B-E0FC1B5FA9FB}" srcOrd="0" destOrd="0" parTransId="{AE9A4EC3-6C8C-4A07-B6BB-B34E57213FDC}" sibTransId="{5273D125-7AA6-4BBC-82FD-D01EA1C58A97}"/>
    <dgm:cxn modelId="{05BE2F72-8DB0-4A89-A4D2-281F50B9E666}" type="presOf" srcId="{AB5E8D4C-DED6-401B-9E81-6A09FA42C70C}" destId="{5E5DDA43-24B8-4B47-A176-FCA0F73316D8}" srcOrd="0" destOrd="0" presId="urn:microsoft.com/office/officeart/2008/layout/LinedList"/>
    <dgm:cxn modelId="{A54297C5-5440-49C0-9904-D81010B885E5}" srcId="{18A3F06E-5A9F-4392-A4F4-430011167532}" destId="{AB5E8D4C-DED6-401B-9E81-6A09FA42C70C}" srcOrd="2" destOrd="0" parTransId="{9792E6B6-B31E-487D-8E0B-A3036A3F50EF}" sibTransId="{D077CC7E-83F9-427F-A32C-402FB8A1B7D1}"/>
    <dgm:cxn modelId="{0AE1853F-EDBF-447C-905D-A1B04F55ADF0}" type="presOf" srcId="{2C2916C8-B183-4EA8-9F42-2A585CADE21F}" destId="{FCFEB0F9-1058-4121-9959-693D269F1A15}" srcOrd="0" destOrd="0" presId="urn:microsoft.com/office/officeart/2008/layout/LinedList"/>
    <dgm:cxn modelId="{7BE92AFE-76B7-453C-B0BA-3F2AD6B7E64B}" srcId="{18A3F06E-5A9F-4392-A4F4-430011167532}" destId="{AE3CCE64-F55D-467F-A8AF-3E8AFE0F2A35}" srcOrd="5" destOrd="0" parTransId="{8AC97E5E-E7DB-4840-8E2B-561C3543102C}" sibTransId="{107CD048-CF1A-4F3F-9CD0-29FF0810D55B}"/>
    <dgm:cxn modelId="{8FF99E8D-203F-443D-A0E8-9AC9488B4231}" type="presOf" srcId="{ED132C43-0D17-43E8-A55E-3743CC326383}" destId="{7524531B-9B0B-4CAA-A2B9-57E84FAA5C37}" srcOrd="0" destOrd="0" presId="urn:microsoft.com/office/officeart/2008/layout/LinedList"/>
    <dgm:cxn modelId="{8F808764-04FE-4F1E-8ADF-B50F6E0CFE94}" srcId="{18A3F06E-5A9F-4392-A4F4-430011167532}" destId="{53620566-A175-4217-8D9F-ADA113079B4B}" srcOrd="6" destOrd="0" parTransId="{89C44597-CDAD-4C41-8BB2-E67D2C44254B}" sibTransId="{094DF712-44C0-4686-95AF-DD1C411E3BBA}"/>
    <dgm:cxn modelId="{F2B36D04-4880-49D2-98E0-BECDD7109190}" type="presOf" srcId="{53620566-A175-4217-8D9F-ADA113079B4B}" destId="{3E4EFDC2-9C94-4CA7-83F9-9381CBE14CFF}" srcOrd="0" destOrd="0" presId="urn:microsoft.com/office/officeart/2008/layout/LinedList"/>
    <dgm:cxn modelId="{88A22210-210D-4CD3-B3B2-4519BB48B27F}" type="presOf" srcId="{C34465FE-7390-4B5E-840C-C3584FDDBE83}" destId="{1947D1F8-3680-4A38-A56E-8FADF90A83B8}" srcOrd="0" destOrd="0" presId="urn:microsoft.com/office/officeart/2008/layout/LinedList"/>
    <dgm:cxn modelId="{290C0A87-FC63-446D-95FB-81D408F77833}" srcId="{18A3F06E-5A9F-4392-A4F4-430011167532}" destId="{D3A6FB27-BBDB-4F77-BCF9-17A5EC3B965D}" srcOrd="1" destOrd="0" parTransId="{2D3B152F-E1ED-4A4A-9FA8-3450E8C697CF}" sibTransId="{AD944078-6CC6-40E8-9483-712BE6B6E7DC}"/>
    <dgm:cxn modelId="{590C7124-B293-458A-AA49-0B09D040DBD2}" srcId="{18A3F06E-5A9F-4392-A4F4-430011167532}" destId="{2C2916C8-B183-4EA8-9F42-2A585CADE21F}" srcOrd="3" destOrd="0" parTransId="{A2C3783A-835D-47C6-A5C8-7C60C2078387}" sibTransId="{07341551-629C-42C0-B19A-CD0CD68E8A68}"/>
    <dgm:cxn modelId="{D236BD8A-0317-4D5F-83D4-C6FE85C8FE1E}" type="presOf" srcId="{AE3CCE64-F55D-467F-A8AF-3E8AFE0F2A35}" destId="{0D1E315E-3729-4D04-A160-6CF150B6EDBE}" srcOrd="0" destOrd="0" presId="urn:microsoft.com/office/officeart/2008/layout/LinedList"/>
    <dgm:cxn modelId="{B29AD60A-BACF-4620-A6C9-C5E0534869E7}" type="presOf" srcId="{18A3F06E-5A9F-4392-A4F4-430011167532}" destId="{C77E4540-2094-4FE5-9B8F-1EDF549B7351}" srcOrd="0" destOrd="0" presId="urn:microsoft.com/office/officeart/2008/layout/LinedList"/>
    <dgm:cxn modelId="{8AF7779B-10A0-4668-A338-BB05AAFE7E27}" type="presOf" srcId="{5653B013-19CF-4988-A62B-E0FC1B5FA9FB}" destId="{F262CF2F-F1D9-4EED-BCF7-4E7301AD27C9}" srcOrd="0" destOrd="0" presId="urn:microsoft.com/office/officeart/2008/layout/LinedList"/>
    <dgm:cxn modelId="{992533B4-1743-4DB5-A37A-2019AC80C1EF}" type="presParOf" srcId="{1947D1F8-3680-4A38-A56E-8FADF90A83B8}" destId="{EA76CDD6-C2F5-4460-9A2B-78FF6B1866C5}" srcOrd="0" destOrd="0" presId="urn:microsoft.com/office/officeart/2008/layout/LinedList"/>
    <dgm:cxn modelId="{689F54D1-9F92-409F-9A11-3A1B5E66DEBB}" type="presParOf" srcId="{1947D1F8-3680-4A38-A56E-8FADF90A83B8}" destId="{6175D689-7083-4D39-BE90-E406F1512FD4}" srcOrd="1" destOrd="0" presId="urn:microsoft.com/office/officeart/2008/layout/LinedList"/>
    <dgm:cxn modelId="{D4BC1CC0-593C-4648-9EC3-CF0C70D2FCC3}" type="presParOf" srcId="{6175D689-7083-4D39-BE90-E406F1512FD4}" destId="{C77E4540-2094-4FE5-9B8F-1EDF549B7351}" srcOrd="0" destOrd="0" presId="urn:microsoft.com/office/officeart/2008/layout/LinedList"/>
    <dgm:cxn modelId="{00CA6C46-10A5-4C6F-A3DE-729AB737312C}" type="presParOf" srcId="{6175D689-7083-4D39-BE90-E406F1512FD4}" destId="{FA4C3152-D834-4A50-8A6B-3E7C00606428}" srcOrd="1" destOrd="0" presId="urn:microsoft.com/office/officeart/2008/layout/LinedList"/>
    <dgm:cxn modelId="{8775B1D0-EA88-4E88-B629-21D70ECE2BF3}" type="presParOf" srcId="{FA4C3152-D834-4A50-8A6B-3E7C00606428}" destId="{3542A7CB-E2B3-4D48-AEEF-4C6367636A91}" srcOrd="0" destOrd="0" presId="urn:microsoft.com/office/officeart/2008/layout/LinedList"/>
    <dgm:cxn modelId="{2C777B5C-F405-42B9-9763-B2A8A781C6B0}" type="presParOf" srcId="{FA4C3152-D834-4A50-8A6B-3E7C00606428}" destId="{5A710BB7-5144-4B2A-AE02-137F130B0BB6}" srcOrd="1" destOrd="0" presId="urn:microsoft.com/office/officeart/2008/layout/LinedList"/>
    <dgm:cxn modelId="{33FA86B7-483F-4830-B4E8-1EEAB8B96D85}" type="presParOf" srcId="{5A710BB7-5144-4B2A-AE02-137F130B0BB6}" destId="{E249E974-9A78-43CC-9691-B11BAF6EC049}" srcOrd="0" destOrd="0" presId="urn:microsoft.com/office/officeart/2008/layout/LinedList"/>
    <dgm:cxn modelId="{24DE8CE1-87F6-4C0D-A8E5-90A280EDB4F0}" type="presParOf" srcId="{5A710BB7-5144-4B2A-AE02-137F130B0BB6}" destId="{F262CF2F-F1D9-4EED-BCF7-4E7301AD27C9}" srcOrd="1" destOrd="0" presId="urn:microsoft.com/office/officeart/2008/layout/LinedList"/>
    <dgm:cxn modelId="{66141001-DDA0-4E8B-9EC1-EDDE11D9EB23}" type="presParOf" srcId="{5A710BB7-5144-4B2A-AE02-137F130B0BB6}" destId="{3D7E3F5E-EECB-4ACD-A2AC-D69D71E74166}" srcOrd="2" destOrd="0" presId="urn:microsoft.com/office/officeart/2008/layout/LinedList"/>
    <dgm:cxn modelId="{910FC87E-B0E5-43DB-99C5-D07247156CF0}" type="presParOf" srcId="{FA4C3152-D834-4A50-8A6B-3E7C00606428}" destId="{8D660C0B-EC6D-4AB4-ABDD-17E90A701FA7}" srcOrd="2" destOrd="0" presId="urn:microsoft.com/office/officeart/2008/layout/LinedList"/>
    <dgm:cxn modelId="{439373E9-4DC2-4C48-B3D1-591702FEEB0F}" type="presParOf" srcId="{FA4C3152-D834-4A50-8A6B-3E7C00606428}" destId="{3106AE9E-6D3A-48AC-AC25-258849D519B9}" srcOrd="3" destOrd="0" presId="urn:microsoft.com/office/officeart/2008/layout/LinedList"/>
    <dgm:cxn modelId="{97133576-1F36-48E7-9071-5ACB5629AEC9}" type="presParOf" srcId="{FA4C3152-D834-4A50-8A6B-3E7C00606428}" destId="{76B451A6-242F-4D17-AA84-12621959A465}" srcOrd="4" destOrd="0" presId="urn:microsoft.com/office/officeart/2008/layout/LinedList"/>
    <dgm:cxn modelId="{C6809926-3B6C-488E-A8A9-FE73BF486FF2}" type="presParOf" srcId="{76B451A6-242F-4D17-AA84-12621959A465}" destId="{F6B86A0E-6CE8-4AF2-9560-B57109F82CA6}" srcOrd="0" destOrd="0" presId="urn:microsoft.com/office/officeart/2008/layout/LinedList"/>
    <dgm:cxn modelId="{BD42658E-EE4D-4143-9E65-026F9B9BC8DC}" type="presParOf" srcId="{76B451A6-242F-4D17-AA84-12621959A465}" destId="{1256DBA6-CEBB-4DFB-AD68-110AC366AB0F}" srcOrd="1" destOrd="0" presId="urn:microsoft.com/office/officeart/2008/layout/LinedList"/>
    <dgm:cxn modelId="{B6899E23-3B8B-484A-B684-B0C718CC56AC}" type="presParOf" srcId="{76B451A6-242F-4D17-AA84-12621959A465}" destId="{0E5EED7C-E4E1-4AE1-BAC1-2859F9C7E44D}" srcOrd="2" destOrd="0" presId="urn:microsoft.com/office/officeart/2008/layout/LinedList"/>
    <dgm:cxn modelId="{163996CC-7D13-4ED0-8941-062401E42229}" type="presParOf" srcId="{FA4C3152-D834-4A50-8A6B-3E7C00606428}" destId="{19FDCD7F-A011-4D7E-9C57-C5A9EAC4D5BF}" srcOrd="5" destOrd="0" presId="urn:microsoft.com/office/officeart/2008/layout/LinedList"/>
    <dgm:cxn modelId="{F97B3805-97F0-4FF7-885E-5936DC2126DB}" type="presParOf" srcId="{FA4C3152-D834-4A50-8A6B-3E7C00606428}" destId="{1FCD44A8-5BCC-48B2-8B12-EF2326BF2DA5}" srcOrd="6" destOrd="0" presId="urn:microsoft.com/office/officeart/2008/layout/LinedList"/>
    <dgm:cxn modelId="{CA8283A1-7972-4E43-9593-DDC62DDCE254}" type="presParOf" srcId="{FA4C3152-D834-4A50-8A6B-3E7C00606428}" destId="{68AA5919-3DF0-4ECB-910E-6E2D8BB373BB}" srcOrd="7" destOrd="0" presId="urn:microsoft.com/office/officeart/2008/layout/LinedList"/>
    <dgm:cxn modelId="{7EA28CC0-E70F-45FB-98A9-179F5046F979}" type="presParOf" srcId="{68AA5919-3DF0-4ECB-910E-6E2D8BB373BB}" destId="{681BD7C6-6422-457D-9203-8CE91EF72065}" srcOrd="0" destOrd="0" presId="urn:microsoft.com/office/officeart/2008/layout/LinedList"/>
    <dgm:cxn modelId="{353EEFD7-9D58-4FDE-BB9B-3BE0AFEE2149}" type="presParOf" srcId="{68AA5919-3DF0-4ECB-910E-6E2D8BB373BB}" destId="{5E5DDA43-24B8-4B47-A176-FCA0F73316D8}" srcOrd="1" destOrd="0" presId="urn:microsoft.com/office/officeart/2008/layout/LinedList"/>
    <dgm:cxn modelId="{722E3BD5-4F3F-4AAA-848F-4D541C15D14A}" type="presParOf" srcId="{68AA5919-3DF0-4ECB-910E-6E2D8BB373BB}" destId="{ACF8D608-FB6F-4CE6-B4AA-A461B6B4E335}" srcOrd="2" destOrd="0" presId="urn:microsoft.com/office/officeart/2008/layout/LinedList"/>
    <dgm:cxn modelId="{3DF86A74-0890-4885-9310-816056AB28DC}" type="presParOf" srcId="{FA4C3152-D834-4A50-8A6B-3E7C00606428}" destId="{E97E0163-C988-4388-9501-4379F696E0A0}" srcOrd="8" destOrd="0" presId="urn:microsoft.com/office/officeart/2008/layout/LinedList"/>
    <dgm:cxn modelId="{D7D2C12D-B68D-46A2-A82B-F743C883DF26}" type="presParOf" srcId="{FA4C3152-D834-4A50-8A6B-3E7C00606428}" destId="{DD7BC173-9EB4-4C5E-B0EA-3903AFD2FA58}" srcOrd="9" destOrd="0" presId="urn:microsoft.com/office/officeart/2008/layout/LinedList"/>
    <dgm:cxn modelId="{6A4004FC-BAD4-471A-ABC9-EF9D38525330}" type="presParOf" srcId="{FA4C3152-D834-4A50-8A6B-3E7C00606428}" destId="{8C529504-697C-4B98-B03E-354160077465}" srcOrd="10" destOrd="0" presId="urn:microsoft.com/office/officeart/2008/layout/LinedList"/>
    <dgm:cxn modelId="{63A27A19-F755-44C1-8345-21062411FA89}" type="presParOf" srcId="{8C529504-697C-4B98-B03E-354160077465}" destId="{20B5A279-BA18-4EB9-9D95-A06744D6F022}" srcOrd="0" destOrd="0" presId="urn:microsoft.com/office/officeart/2008/layout/LinedList"/>
    <dgm:cxn modelId="{7834BF6D-1C6E-4FD7-8D04-51418A89CA3F}" type="presParOf" srcId="{8C529504-697C-4B98-B03E-354160077465}" destId="{FCFEB0F9-1058-4121-9959-693D269F1A15}" srcOrd="1" destOrd="0" presId="urn:microsoft.com/office/officeart/2008/layout/LinedList"/>
    <dgm:cxn modelId="{37A259B4-ED72-4224-915D-466B7422A8BE}" type="presParOf" srcId="{8C529504-697C-4B98-B03E-354160077465}" destId="{AB58A31A-4D3B-412D-9B13-F5EDFCB11E0E}" srcOrd="2" destOrd="0" presId="urn:microsoft.com/office/officeart/2008/layout/LinedList"/>
    <dgm:cxn modelId="{E6154526-7131-480B-9550-9581CFA8E953}" type="presParOf" srcId="{FA4C3152-D834-4A50-8A6B-3E7C00606428}" destId="{1D3ABEF3-22F4-44B0-9812-13029B4367E1}" srcOrd="11" destOrd="0" presId="urn:microsoft.com/office/officeart/2008/layout/LinedList"/>
    <dgm:cxn modelId="{2B2C4251-6C55-4395-9CA7-20C4B4B16A34}" type="presParOf" srcId="{FA4C3152-D834-4A50-8A6B-3E7C00606428}" destId="{3C86AC1B-E069-4918-BBEE-AF4C9DBF4401}" srcOrd="12" destOrd="0" presId="urn:microsoft.com/office/officeart/2008/layout/LinedList"/>
    <dgm:cxn modelId="{79CF3322-79EA-4A16-AC8F-F41144E8E3AF}" type="presParOf" srcId="{FA4C3152-D834-4A50-8A6B-3E7C00606428}" destId="{FEBFEBDF-148E-4F28-B763-59ABFBF7EDF7}" srcOrd="13" destOrd="0" presId="urn:microsoft.com/office/officeart/2008/layout/LinedList"/>
    <dgm:cxn modelId="{7448C147-2EC5-4D4C-996F-95843E82BD92}" type="presParOf" srcId="{FEBFEBDF-148E-4F28-B763-59ABFBF7EDF7}" destId="{3CDE1A5D-1FCE-46F3-B6C0-7F0CED79BC48}" srcOrd="0" destOrd="0" presId="urn:microsoft.com/office/officeart/2008/layout/LinedList"/>
    <dgm:cxn modelId="{5EB3722D-7906-4564-A598-CA18BAB537DB}" type="presParOf" srcId="{FEBFEBDF-148E-4F28-B763-59ABFBF7EDF7}" destId="{7524531B-9B0B-4CAA-A2B9-57E84FAA5C37}" srcOrd="1" destOrd="0" presId="urn:microsoft.com/office/officeart/2008/layout/LinedList"/>
    <dgm:cxn modelId="{F435A6CC-B13B-4299-8F99-F707AD4536AE}" type="presParOf" srcId="{FEBFEBDF-148E-4F28-B763-59ABFBF7EDF7}" destId="{44A161F8-A876-4DE6-A66C-4DFAEB792035}" srcOrd="2" destOrd="0" presId="urn:microsoft.com/office/officeart/2008/layout/LinedList"/>
    <dgm:cxn modelId="{CD6A0B2E-1DA8-43CB-B760-FD621EBB21D1}" type="presParOf" srcId="{FA4C3152-D834-4A50-8A6B-3E7C00606428}" destId="{92672198-B025-4B31-8991-2EA2752CECFD}" srcOrd="14" destOrd="0" presId="urn:microsoft.com/office/officeart/2008/layout/LinedList"/>
    <dgm:cxn modelId="{2F54C6FA-2437-4CCC-BE9B-C0B136DCE99A}" type="presParOf" srcId="{FA4C3152-D834-4A50-8A6B-3E7C00606428}" destId="{AC02EFFC-0F13-46E9-A987-09FF86AA7058}" srcOrd="15" destOrd="0" presId="urn:microsoft.com/office/officeart/2008/layout/LinedList"/>
    <dgm:cxn modelId="{63CDF755-7419-4560-97F3-F66339A51D17}" type="presParOf" srcId="{FA4C3152-D834-4A50-8A6B-3E7C00606428}" destId="{879CC70C-60A8-4FE5-B479-A95DF17A5457}" srcOrd="16" destOrd="0" presId="urn:microsoft.com/office/officeart/2008/layout/LinedList"/>
    <dgm:cxn modelId="{8A812EE1-05C1-4305-A8A9-6F6F0AA5AB5C}" type="presParOf" srcId="{879CC70C-60A8-4FE5-B479-A95DF17A5457}" destId="{EACD2E11-B646-4CE4-AC63-8A99DB8F0482}" srcOrd="0" destOrd="0" presId="urn:microsoft.com/office/officeart/2008/layout/LinedList"/>
    <dgm:cxn modelId="{0E4EC379-5AA9-4A62-99E9-B212379FE587}" type="presParOf" srcId="{879CC70C-60A8-4FE5-B479-A95DF17A5457}" destId="{0D1E315E-3729-4D04-A160-6CF150B6EDBE}" srcOrd="1" destOrd="0" presId="urn:microsoft.com/office/officeart/2008/layout/LinedList"/>
    <dgm:cxn modelId="{4119496B-DF80-4F1F-A8C9-81A407E5A479}" type="presParOf" srcId="{879CC70C-60A8-4FE5-B479-A95DF17A5457}" destId="{DDA5B91F-E0BD-4BB6-8F10-C2E22858984D}" srcOrd="2" destOrd="0" presId="urn:microsoft.com/office/officeart/2008/layout/LinedList"/>
    <dgm:cxn modelId="{25F9006F-5DA0-4848-A284-98456A2E311F}" type="presParOf" srcId="{FA4C3152-D834-4A50-8A6B-3E7C00606428}" destId="{6358B6E8-E706-4CFE-B30C-CEDBB724468D}" srcOrd="17" destOrd="0" presId="urn:microsoft.com/office/officeart/2008/layout/LinedList"/>
    <dgm:cxn modelId="{2294AB40-B7AC-440B-AD9F-E94DFA8A1086}" type="presParOf" srcId="{FA4C3152-D834-4A50-8A6B-3E7C00606428}" destId="{2684BE2D-7B07-4071-A52F-5CDAAEC2E998}" srcOrd="18" destOrd="0" presId="urn:microsoft.com/office/officeart/2008/layout/LinedList"/>
    <dgm:cxn modelId="{0EB0D763-AE14-4B4E-BFD7-6920179FE206}" type="presParOf" srcId="{FA4C3152-D834-4A50-8A6B-3E7C00606428}" destId="{0F9D3411-165D-417A-BCD8-2789CD843150}" srcOrd="19" destOrd="0" presId="urn:microsoft.com/office/officeart/2008/layout/LinedList"/>
    <dgm:cxn modelId="{9B8F13A1-A025-4FD4-9F12-1C86EA45F039}" type="presParOf" srcId="{0F9D3411-165D-417A-BCD8-2789CD843150}" destId="{D1363D78-1F69-4A66-9BE2-ADE6C497B73F}" srcOrd="0" destOrd="0" presId="urn:microsoft.com/office/officeart/2008/layout/LinedList"/>
    <dgm:cxn modelId="{D5AACB16-FBB3-45D4-8B31-EA80C3DC637F}" type="presParOf" srcId="{0F9D3411-165D-417A-BCD8-2789CD843150}" destId="{3E4EFDC2-9C94-4CA7-83F9-9381CBE14CFF}" srcOrd="1" destOrd="0" presId="urn:microsoft.com/office/officeart/2008/layout/LinedList"/>
    <dgm:cxn modelId="{D96F7B69-81F1-4BF4-B086-612D4AC87A6F}" type="presParOf" srcId="{0F9D3411-165D-417A-BCD8-2789CD843150}" destId="{7BB700B4-AC16-4DD1-AFB7-006413403ABE}" srcOrd="2" destOrd="0" presId="urn:microsoft.com/office/officeart/2008/layout/LinedList"/>
    <dgm:cxn modelId="{8751C017-907B-45E7-8E0A-38569E9A6266}" type="presParOf" srcId="{FA4C3152-D834-4A50-8A6B-3E7C00606428}" destId="{5B39B4AD-5CDE-4AFE-BEA6-E9DE402DBBB5}" srcOrd="20" destOrd="0" presId="urn:microsoft.com/office/officeart/2008/layout/LinedList"/>
    <dgm:cxn modelId="{C4712858-B64D-49F7-B0F1-BBF355529782}" type="presParOf" srcId="{FA4C3152-D834-4A50-8A6B-3E7C00606428}" destId="{558A7B02-8D45-4ACF-8977-7612CA9F4B0A}" srcOrd="2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78F179-BCEB-4654-92C8-558F0327F38E}">
      <dsp:nvSpPr>
        <dsp:cNvPr id="0" name=""/>
        <dsp:cNvSpPr/>
      </dsp:nvSpPr>
      <dsp:spPr>
        <a:xfrm>
          <a:off x="-6038687" y="-923987"/>
          <a:ext cx="7188601" cy="7188601"/>
        </a:xfrm>
        <a:prstGeom prst="blockArc">
          <a:avLst>
            <a:gd name="adj1" fmla="val 18900000"/>
            <a:gd name="adj2" fmla="val 2700000"/>
            <a:gd name="adj3" fmla="val 300"/>
          </a:avLst>
        </a:prstGeom>
        <a:noFill/>
        <a:ln w="25400" cap="flat" cmpd="sng" algn="ctr">
          <a:solidFill>
            <a:srgbClr val="1F497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63474D-D4AD-4B8D-B6C9-88C310A14886}">
      <dsp:nvSpPr>
        <dsp:cNvPr id="0" name=""/>
        <dsp:cNvSpPr/>
      </dsp:nvSpPr>
      <dsp:spPr>
        <a:xfrm>
          <a:off x="502506" y="333682"/>
          <a:ext cx="9378944" cy="667791"/>
        </a:xfrm>
        <a:prstGeom prst="rect">
          <a:avLst/>
        </a:prstGeom>
        <a:solidFill>
          <a:srgbClr val="1F497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EEECE1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0060" tIns="78740" rIns="78740" bIns="7874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Understanding The Role of a Title IX Coordinator</a:t>
          </a:r>
        </a:p>
      </dsp:txBody>
      <dsp:txXfrm>
        <a:off x="502506" y="333682"/>
        <a:ext cx="9378944" cy="667791"/>
      </dsp:txXfrm>
    </dsp:sp>
    <dsp:sp modelId="{6196EC57-0386-438F-AF42-462CAB541CD8}">
      <dsp:nvSpPr>
        <dsp:cNvPr id="0" name=""/>
        <dsp:cNvSpPr/>
      </dsp:nvSpPr>
      <dsp:spPr>
        <a:xfrm>
          <a:off x="85136" y="250208"/>
          <a:ext cx="834739" cy="834739"/>
        </a:xfrm>
        <a:prstGeom prst="ellipse">
          <a:avLst/>
        </a:prstGeom>
        <a:solidFill>
          <a:srgbClr val="EEECE1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1F497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348BBF-7D90-42F4-B1D2-39D8BA55524A}">
      <dsp:nvSpPr>
        <dsp:cNvPr id="0" name=""/>
        <dsp:cNvSpPr/>
      </dsp:nvSpPr>
      <dsp:spPr>
        <a:xfrm>
          <a:off x="981026" y="1335049"/>
          <a:ext cx="8900424" cy="667791"/>
        </a:xfrm>
        <a:prstGeom prst="rect">
          <a:avLst/>
        </a:prstGeom>
        <a:solidFill>
          <a:srgbClr val="1F497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EEECE1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0060" tIns="78740" rIns="78740" bIns="7874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Overview of the Updated Sexual Misconduct Policy</a:t>
          </a:r>
        </a:p>
      </dsp:txBody>
      <dsp:txXfrm>
        <a:off x="981026" y="1335049"/>
        <a:ext cx="8900424" cy="667791"/>
      </dsp:txXfrm>
    </dsp:sp>
    <dsp:sp modelId="{033C6D09-6ABC-4852-96E8-85A3F752193F}">
      <dsp:nvSpPr>
        <dsp:cNvPr id="0" name=""/>
        <dsp:cNvSpPr/>
      </dsp:nvSpPr>
      <dsp:spPr>
        <a:xfrm>
          <a:off x="563656" y="1251575"/>
          <a:ext cx="834739" cy="834739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32C705-7D78-417D-A0DE-13E0A65228E6}">
      <dsp:nvSpPr>
        <dsp:cNvPr id="0" name=""/>
        <dsp:cNvSpPr/>
      </dsp:nvSpPr>
      <dsp:spPr>
        <a:xfrm>
          <a:off x="1127893" y="2336417"/>
          <a:ext cx="8753556" cy="667791"/>
        </a:xfrm>
        <a:prstGeom prst="rect">
          <a:avLst/>
        </a:prstGeom>
        <a:solidFill>
          <a:srgbClr val="1F497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EEECE1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0060" tIns="78740" rIns="78740" bIns="7874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Reporting Sexual Misconduct </a:t>
          </a:r>
        </a:p>
      </dsp:txBody>
      <dsp:txXfrm>
        <a:off x="1127893" y="2336417"/>
        <a:ext cx="8753556" cy="667791"/>
      </dsp:txXfrm>
    </dsp:sp>
    <dsp:sp modelId="{C368CB2E-EBEE-4605-956F-D18A095F12B2}">
      <dsp:nvSpPr>
        <dsp:cNvPr id="0" name=""/>
        <dsp:cNvSpPr/>
      </dsp:nvSpPr>
      <dsp:spPr>
        <a:xfrm>
          <a:off x="710523" y="2252943"/>
          <a:ext cx="834739" cy="834739"/>
        </a:xfrm>
        <a:prstGeom prst="ellipse">
          <a:avLst/>
        </a:prstGeom>
        <a:solidFill>
          <a:srgbClr val="EEECE1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1F497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3137D6-2FE4-4940-BE19-F42E57EB4AB0}">
      <dsp:nvSpPr>
        <dsp:cNvPr id="0" name=""/>
        <dsp:cNvSpPr/>
      </dsp:nvSpPr>
      <dsp:spPr>
        <a:xfrm>
          <a:off x="981026" y="3337784"/>
          <a:ext cx="8900424" cy="667791"/>
        </a:xfrm>
        <a:prstGeom prst="rect">
          <a:avLst/>
        </a:prstGeom>
        <a:solidFill>
          <a:srgbClr val="1F497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EEECE1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0060" tIns="78740" rIns="78740" bIns="7874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Investigation and Adjudication of Complaints</a:t>
          </a:r>
        </a:p>
      </dsp:txBody>
      <dsp:txXfrm>
        <a:off x="981026" y="3337784"/>
        <a:ext cx="8900424" cy="667791"/>
      </dsp:txXfrm>
    </dsp:sp>
    <dsp:sp modelId="{F25AD71C-858B-4A7E-A5DB-84CDB44474F1}">
      <dsp:nvSpPr>
        <dsp:cNvPr id="0" name=""/>
        <dsp:cNvSpPr/>
      </dsp:nvSpPr>
      <dsp:spPr>
        <a:xfrm>
          <a:off x="563656" y="3254310"/>
          <a:ext cx="834739" cy="834739"/>
        </a:xfrm>
        <a:prstGeom prst="ellipse">
          <a:avLst/>
        </a:prstGeom>
        <a:solidFill>
          <a:srgbClr val="EEECE1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1F497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332984-496B-485A-BA5C-55B14AB02F55}">
      <dsp:nvSpPr>
        <dsp:cNvPr id="0" name=""/>
        <dsp:cNvSpPr/>
      </dsp:nvSpPr>
      <dsp:spPr>
        <a:xfrm>
          <a:off x="502506" y="4339151"/>
          <a:ext cx="9378944" cy="667791"/>
        </a:xfrm>
        <a:prstGeom prst="rect">
          <a:avLst/>
        </a:prstGeom>
        <a:solidFill>
          <a:srgbClr val="1F497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EEECE1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0060" tIns="78740" rIns="78740" bIns="7874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Miscellaneous Considerations &amp; Questions </a:t>
          </a:r>
        </a:p>
      </dsp:txBody>
      <dsp:txXfrm>
        <a:off x="502506" y="4339151"/>
        <a:ext cx="9378944" cy="667791"/>
      </dsp:txXfrm>
    </dsp:sp>
    <dsp:sp modelId="{18EF701D-9F86-4890-BE67-C7434D32EE15}">
      <dsp:nvSpPr>
        <dsp:cNvPr id="0" name=""/>
        <dsp:cNvSpPr/>
      </dsp:nvSpPr>
      <dsp:spPr>
        <a:xfrm>
          <a:off x="85136" y="4255677"/>
          <a:ext cx="834739" cy="834739"/>
        </a:xfrm>
        <a:prstGeom prst="ellipse">
          <a:avLst/>
        </a:prstGeom>
        <a:solidFill>
          <a:srgbClr val="EEECE1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1F497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461302-7CCD-43B0-9661-D9B53D8DD155}">
      <dsp:nvSpPr>
        <dsp:cNvPr id="0" name=""/>
        <dsp:cNvSpPr/>
      </dsp:nvSpPr>
      <dsp:spPr>
        <a:xfrm>
          <a:off x="5487943" y="2729310"/>
          <a:ext cx="3335823" cy="3335823"/>
        </a:xfrm>
        <a:prstGeom prst="gear9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Responsible Employee</a:t>
          </a:r>
        </a:p>
      </dsp:txBody>
      <dsp:txXfrm>
        <a:off x="6158592" y="3510711"/>
        <a:ext cx="1994525" cy="1714682"/>
      </dsp:txXfrm>
    </dsp:sp>
    <dsp:sp modelId="{2593748F-7F12-42D0-905C-6A01D48D0EE7}">
      <dsp:nvSpPr>
        <dsp:cNvPr id="0" name=""/>
        <dsp:cNvSpPr/>
      </dsp:nvSpPr>
      <dsp:spPr>
        <a:xfrm>
          <a:off x="3547100" y="1940842"/>
          <a:ext cx="2426053" cy="2426053"/>
        </a:xfrm>
        <a:prstGeom prst="gear6">
          <a:avLst/>
        </a:prstGeom>
        <a:solidFill>
          <a:schemeClr val="accent3">
            <a:shade val="50000"/>
            <a:hueOff val="0"/>
            <a:satOff val="0"/>
            <a:lumOff val="2541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Confidential Employee</a:t>
          </a:r>
        </a:p>
      </dsp:txBody>
      <dsp:txXfrm>
        <a:off x="4157866" y="2555300"/>
        <a:ext cx="1204521" cy="1197137"/>
      </dsp:txXfrm>
    </dsp:sp>
    <dsp:sp modelId="{0091B25D-76D0-43BE-AF13-04C6F216AE0B}">
      <dsp:nvSpPr>
        <dsp:cNvPr id="0" name=""/>
        <dsp:cNvSpPr/>
      </dsp:nvSpPr>
      <dsp:spPr>
        <a:xfrm rot="20700000">
          <a:off x="4905938" y="267113"/>
          <a:ext cx="2377037" cy="2377037"/>
        </a:xfrm>
        <a:prstGeom prst="gear6">
          <a:avLst/>
        </a:prstGeom>
        <a:solidFill>
          <a:schemeClr val="accent3">
            <a:shade val="50000"/>
            <a:hueOff val="0"/>
            <a:satOff val="0"/>
            <a:lumOff val="2541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Privileged Employee</a:t>
          </a:r>
        </a:p>
      </dsp:txBody>
      <dsp:txXfrm rot="-20700000">
        <a:off x="5427291" y="788467"/>
        <a:ext cx="1334329" cy="1334329"/>
      </dsp:txXfrm>
    </dsp:sp>
    <dsp:sp modelId="{6E6F9CA2-99A7-4820-B6B0-0BF7D8A16DE5}">
      <dsp:nvSpPr>
        <dsp:cNvPr id="0" name=""/>
        <dsp:cNvSpPr/>
      </dsp:nvSpPr>
      <dsp:spPr>
        <a:xfrm>
          <a:off x="5252491" y="2213877"/>
          <a:ext cx="4269854" cy="4269854"/>
        </a:xfrm>
        <a:prstGeom prst="circularArrow">
          <a:avLst>
            <a:gd name="adj1" fmla="val 4687"/>
            <a:gd name="adj2" fmla="val 299029"/>
            <a:gd name="adj3" fmla="val 2548060"/>
            <a:gd name="adj4" fmla="val 15794205"/>
            <a:gd name="adj5" fmla="val 5469"/>
          </a:avLst>
        </a:prstGeom>
        <a:solidFill>
          <a:schemeClr val="accent3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8B9654-0093-4D75-AE5B-53DC06BBDD9F}">
      <dsp:nvSpPr>
        <dsp:cNvPr id="0" name=""/>
        <dsp:cNvSpPr/>
      </dsp:nvSpPr>
      <dsp:spPr>
        <a:xfrm>
          <a:off x="3117450" y="1396020"/>
          <a:ext cx="3102316" cy="310231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3">
            <a:shade val="90000"/>
            <a:hueOff val="0"/>
            <a:satOff val="0"/>
            <a:lumOff val="1783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30108C-A8E8-431C-8014-C6F76BD2B761}">
      <dsp:nvSpPr>
        <dsp:cNvPr id="0" name=""/>
        <dsp:cNvSpPr/>
      </dsp:nvSpPr>
      <dsp:spPr>
        <a:xfrm>
          <a:off x="4356104" y="-261575"/>
          <a:ext cx="3344921" cy="3344921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3">
            <a:shade val="90000"/>
            <a:hueOff val="0"/>
            <a:satOff val="0"/>
            <a:lumOff val="1783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76CDD6-C2F5-4460-9A2B-78FF6B1866C5}">
      <dsp:nvSpPr>
        <dsp:cNvPr id="0" name=""/>
        <dsp:cNvSpPr/>
      </dsp:nvSpPr>
      <dsp:spPr>
        <a:xfrm>
          <a:off x="0" y="0"/>
          <a:ext cx="99568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7E4540-2094-4FE5-9B8F-1EDF549B7351}">
      <dsp:nvSpPr>
        <dsp:cNvPr id="0" name=""/>
        <dsp:cNvSpPr/>
      </dsp:nvSpPr>
      <dsp:spPr>
        <a:xfrm>
          <a:off x="0" y="0"/>
          <a:ext cx="1991360" cy="4191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0" kern="1200" cap="none" spc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Sexual Misconduct</a:t>
          </a:r>
          <a:endParaRPr lang="en-US" sz="2900" b="0" kern="120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0" y="0"/>
        <a:ext cx="1991360" cy="4191000"/>
      </dsp:txXfrm>
    </dsp:sp>
    <dsp:sp modelId="{F262CF2F-F1D9-4EED-BCF7-4E7301AD27C9}">
      <dsp:nvSpPr>
        <dsp:cNvPr id="0" name=""/>
        <dsp:cNvSpPr/>
      </dsp:nvSpPr>
      <dsp:spPr>
        <a:xfrm>
          <a:off x="2140712" y="28291"/>
          <a:ext cx="7816088" cy="5658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0" kern="1200" cap="none" spc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Dating Violence</a:t>
          </a:r>
          <a:endParaRPr lang="en-US" sz="2600" b="0" kern="120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2140712" y="28291"/>
        <a:ext cx="7816088" cy="565825"/>
      </dsp:txXfrm>
    </dsp:sp>
    <dsp:sp modelId="{8D660C0B-EC6D-4AB4-ABDD-17E90A701FA7}">
      <dsp:nvSpPr>
        <dsp:cNvPr id="0" name=""/>
        <dsp:cNvSpPr/>
      </dsp:nvSpPr>
      <dsp:spPr>
        <a:xfrm>
          <a:off x="1991360" y="594117"/>
          <a:ext cx="796544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56DBA6-CEBB-4DFB-AD68-110AC366AB0F}">
      <dsp:nvSpPr>
        <dsp:cNvPr id="0" name=""/>
        <dsp:cNvSpPr/>
      </dsp:nvSpPr>
      <dsp:spPr>
        <a:xfrm>
          <a:off x="2140712" y="622408"/>
          <a:ext cx="7816088" cy="5658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0" kern="1200" cap="none" spc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Domestic Violence</a:t>
          </a:r>
          <a:endParaRPr lang="en-US" sz="2600" b="0" kern="120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2140712" y="622408"/>
        <a:ext cx="7816088" cy="565825"/>
      </dsp:txXfrm>
    </dsp:sp>
    <dsp:sp modelId="{19FDCD7F-A011-4D7E-9C57-C5A9EAC4D5BF}">
      <dsp:nvSpPr>
        <dsp:cNvPr id="0" name=""/>
        <dsp:cNvSpPr/>
      </dsp:nvSpPr>
      <dsp:spPr>
        <a:xfrm>
          <a:off x="1991360" y="1188234"/>
          <a:ext cx="796544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5DDA43-24B8-4B47-A176-FCA0F73316D8}">
      <dsp:nvSpPr>
        <dsp:cNvPr id="0" name=""/>
        <dsp:cNvSpPr/>
      </dsp:nvSpPr>
      <dsp:spPr>
        <a:xfrm>
          <a:off x="2140712" y="1216525"/>
          <a:ext cx="7816088" cy="5658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0" kern="120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Sexual Exploitation </a:t>
          </a:r>
        </a:p>
      </dsp:txBody>
      <dsp:txXfrm>
        <a:off x="2140712" y="1216525"/>
        <a:ext cx="7816088" cy="565825"/>
      </dsp:txXfrm>
    </dsp:sp>
    <dsp:sp modelId="{E97E0163-C988-4388-9501-4379F696E0A0}">
      <dsp:nvSpPr>
        <dsp:cNvPr id="0" name=""/>
        <dsp:cNvSpPr/>
      </dsp:nvSpPr>
      <dsp:spPr>
        <a:xfrm>
          <a:off x="1991360" y="1782351"/>
          <a:ext cx="796544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FEB0F9-1058-4121-9959-693D269F1A15}">
      <dsp:nvSpPr>
        <dsp:cNvPr id="0" name=""/>
        <dsp:cNvSpPr/>
      </dsp:nvSpPr>
      <dsp:spPr>
        <a:xfrm>
          <a:off x="2140712" y="1810642"/>
          <a:ext cx="7816088" cy="5658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0" kern="120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Sexual Harassment [Under Title IX &amp; Title VII] </a:t>
          </a:r>
        </a:p>
      </dsp:txBody>
      <dsp:txXfrm>
        <a:off x="2140712" y="1810642"/>
        <a:ext cx="7816088" cy="565825"/>
      </dsp:txXfrm>
    </dsp:sp>
    <dsp:sp modelId="{1D3ABEF3-22F4-44B0-9812-13029B4367E1}">
      <dsp:nvSpPr>
        <dsp:cNvPr id="0" name=""/>
        <dsp:cNvSpPr/>
      </dsp:nvSpPr>
      <dsp:spPr>
        <a:xfrm>
          <a:off x="1991360" y="2376468"/>
          <a:ext cx="796544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24531B-9B0B-4CAA-A2B9-57E84FAA5C37}">
      <dsp:nvSpPr>
        <dsp:cNvPr id="0" name=""/>
        <dsp:cNvSpPr/>
      </dsp:nvSpPr>
      <dsp:spPr>
        <a:xfrm>
          <a:off x="2140712" y="2404760"/>
          <a:ext cx="7816088" cy="5658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0" kern="120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Stalking</a:t>
          </a:r>
        </a:p>
      </dsp:txBody>
      <dsp:txXfrm>
        <a:off x="2140712" y="2404760"/>
        <a:ext cx="7816088" cy="565825"/>
      </dsp:txXfrm>
    </dsp:sp>
    <dsp:sp modelId="{92672198-B025-4B31-8991-2EA2752CECFD}">
      <dsp:nvSpPr>
        <dsp:cNvPr id="0" name=""/>
        <dsp:cNvSpPr/>
      </dsp:nvSpPr>
      <dsp:spPr>
        <a:xfrm>
          <a:off x="1991360" y="2970586"/>
          <a:ext cx="796544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1E315E-3729-4D04-A160-6CF150B6EDBE}">
      <dsp:nvSpPr>
        <dsp:cNvPr id="0" name=""/>
        <dsp:cNvSpPr/>
      </dsp:nvSpPr>
      <dsp:spPr>
        <a:xfrm>
          <a:off x="2140712" y="2998877"/>
          <a:ext cx="7816088" cy="5658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0" kern="120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Nonconsensual Sexual Contact</a:t>
          </a:r>
        </a:p>
      </dsp:txBody>
      <dsp:txXfrm>
        <a:off x="2140712" y="2998877"/>
        <a:ext cx="7816088" cy="565825"/>
      </dsp:txXfrm>
    </dsp:sp>
    <dsp:sp modelId="{6358B6E8-E706-4CFE-B30C-CEDBB724468D}">
      <dsp:nvSpPr>
        <dsp:cNvPr id="0" name=""/>
        <dsp:cNvSpPr/>
      </dsp:nvSpPr>
      <dsp:spPr>
        <a:xfrm>
          <a:off x="1991360" y="3564703"/>
          <a:ext cx="796544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4EFDC2-9C94-4CA7-83F9-9381CBE14CFF}">
      <dsp:nvSpPr>
        <dsp:cNvPr id="0" name=""/>
        <dsp:cNvSpPr/>
      </dsp:nvSpPr>
      <dsp:spPr>
        <a:xfrm>
          <a:off x="2140712" y="3592994"/>
          <a:ext cx="7816088" cy="5658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0" kern="120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Nonconsensual Sexual Penetration</a:t>
          </a:r>
        </a:p>
      </dsp:txBody>
      <dsp:txXfrm>
        <a:off x="2140712" y="3592994"/>
        <a:ext cx="7816088" cy="565825"/>
      </dsp:txXfrm>
    </dsp:sp>
    <dsp:sp modelId="{5B39B4AD-5CDE-4AFE-BEA6-E9DE402DBBB5}">
      <dsp:nvSpPr>
        <dsp:cNvPr id="0" name=""/>
        <dsp:cNvSpPr/>
      </dsp:nvSpPr>
      <dsp:spPr>
        <a:xfrm>
          <a:off x="1991360" y="4158820"/>
          <a:ext cx="796544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E2B687AE-597F-4ADB-8BE9-F62F28C6B428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759BD7D3-5036-495F-A3DB-74E50F49B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6989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0A451AC4-DE44-4989-8EF2-6613CBDE2D30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53" tIns="48327" rIns="96653" bIns="48327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AE4EEC2D-BC41-43DC-B67D-8FF481BB8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641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4EEC2D-BC41-43DC-B67D-8FF481BB8B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0953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8507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4EEC2D-BC41-43DC-B67D-8FF481BB8BD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7310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4EEC2D-BC41-43DC-B67D-8FF481BB8BD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4444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74254">
              <a:defRPr/>
            </a:pPr>
            <a:fld id="{AE4EEC2D-BC41-43DC-B67D-8FF481BB8BD7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74254">
                <a:defRPr/>
              </a:pPr>
              <a:t>12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289504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74254">
              <a:defRPr/>
            </a:pPr>
            <a:fld id="{AE4EEC2D-BC41-43DC-B67D-8FF481BB8BD7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74254">
                <a:defRPr/>
              </a:pPr>
              <a:t>13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349246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4EEC2D-BC41-43DC-B67D-8FF481BB8BD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2295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4EEC2D-BC41-43DC-B67D-8FF481BB8BD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931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4EEC2D-BC41-43DC-B67D-8FF481BB8BD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8962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4EEC2D-BC41-43DC-B67D-8FF481BB8BD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1404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4EEC2D-BC41-43DC-B67D-8FF481BB8BD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995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4EEC2D-BC41-43DC-B67D-8FF481BB8BD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070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74254">
              <a:defRPr/>
            </a:pPr>
            <a:fld id="{AE4EEC2D-BC41-43DC-B67D-8FF481BB8BD7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74254">
                <a:defRPr/>
              </a:pPr>
              <a:t>2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787418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4EEC2D-BC41-43DC-B67D-8FF481BB8BD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01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4EEC2D-BC41-43DC-B67D-8FF481BB8BD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9707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4EEC2D-BC41-43DC-B67D-8FF481BB8BD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1614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74254">
              <a:defRPr/>
            </a:pPr>
            <a:fld id="{AE4EEC2D-BC41-43DC-B67D-8FF481BB8BD7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74254">
                <a:defRPr/>
              </a:pPr>
              <a:t>23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01126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4EEC2D-BC41-43DC-B67D-8FF481BB8BD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2510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4EEC2D-BC41-43DC-B67D-8FF481BB8BD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1063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4EEC2D-BC41-43DC-B67D-8FF481BB8BD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33922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4EEC2D-BC41-43DC-B67D-8FF481BB8BD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54211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4EEC2D-BC41-43DC-B67D-8FF481BB8BD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15135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4EEC2D-BC41-43DC-B67D-8FF481BB8BD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1793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74254">
              <a:defRPr/>
            </a:pPr>
            <a:fld id="{AE4EEC2D-BC41-43DC-B67D-8FF481BB8BD7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74254">
                <a:defRPr/>
              </a:pPr>
              <a:t>3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7760594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4EEC2D-BC41-43DC-B67D-8FF481BB8BD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23448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4EEC2D-BC41-43DC-B67D-8FF481BB8BD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68589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4EEC2D-BC41-43DC-B67D-8FF481BB8BD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33632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4EEC2D-BC41-43DC-B67D-8FF481BB8BD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11220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4EEC2D-BC41-43DC-B67D-8FF481BB8BD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74947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4EEC2D-BC41-43DC-B67D-8FF481BB8BD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05541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4EEC2D-BC41-43DC-B67D-8FF481BB8BD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25298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4EEC2D-BC41-43DC-B67D-8FF481BB8BD7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18481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4EEC2D-BC41-43DC-B67D-8FF481BB8BD7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22518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4EEC2D-BC41-43DC-B67D-8FF481BB8BD7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715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74254">
              <a:defRPr/>
            </a:pPr>
            <a:fld id="{AE4EEC2D-BC41-43DC-B67D-8FF481BB8BD7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74254">
                <a:defRPr/>
              </a:pPr>
              <a:t>4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9323864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4EEC2D-BC41-43DC-B67D-8FF481BB8BD7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48214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Consequences: </a:t>
            </a:r>
          </a:p>
          <a:p>
            <a:pPr marL="177845" indent="-177845">
              <a:buFontTx/>
              <a:buChar char="-"/>
            </a:pPr>
            <a:r>
              <a:rPr lang="en-US" dirty="0"/>
              <a:t>Precludes additional formal adjudication of conduct arising out of the same allegations </a:t>
            </a:r>
          </a:p>
          <a:p>
            <a:pPr marL="177845" indent="-177845">
              <a:buFontTx/>
              <a:buChar char="-"/>
            </a:pPr>
            <a:r>
              <a:rPr lang="en-US" dirty="0"/>
              <a:t>What documentation will be kept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4EEC2D-BC41-43DC-B67D-8FF481BB8BD7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61001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4EEC2D-BC41-43DC-B67D-8FF481BB8BD7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21121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4EEC2D-BC41-43DC-B67D-8FF481BB8BD7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53403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4EEC2D-BC41-43DC-B67D-8FF481BB8BD7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34165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4EEC2D-BC41-43DC-B67D-8FF481BB8BD7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76567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4EEC2D-BC41-43DC-B67D-8FF481BB8BD7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50794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4EEC2D-BC41-43DC-B67D-8FF481BB8BD7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2906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4EEC2D-BC41-43DC-B67D-8FF481BB8BD7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03040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4EEC2D-BC41-43DC-B67D-8FF481BB8BD7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6574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4EEC2D-BC41-43DC-B67D-8FF481BB8BD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15476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4EEC2D-BC41-43DC-B67D-8FF481BB8BD7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89406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4EEC2D-BC41-43DC-B67D-8FF481BB8BD7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80534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4EEC2D-BC41-43DC-B67D-8FF481BB8BD7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46454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4EEC2D-BC41-43DC-B67D-8FF481BB8BD7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05336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4EEC2D-BC41-43DC-B67D-8FF481BB8BD7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97082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4EEC2D-BC41-43DC-B67D-8FF481BB8BD7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61916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4EEC2D-BC41-43DC-B67D-8FF481BB8BD7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71561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4EEC2D-BC41-43DC-B67D-8FF481BB8BD7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45845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4EEC2D-BC41-43DC-B67D-8FF481BB8BD7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1723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4EEC2D-BC41-43DC-B67D-8FF481BB8BD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4455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4EEC2D-BC41-43DC-B67D-8FF481BB8BD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826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4EEC2D-BC41-43DC-B67D-8FF481BB8BD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9121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4EEC2D-BC41-43DC-B67D-8FF481BB8BD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943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USG Standard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48825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econdary slides USG Widescree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600" y="274639"/>
            <a:ext cx="99568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latin typeface="Century Gothic"/>
                <a:cs typeface="Century Gothic"/>
              </a:defRPr>
            </a:lvl2pPr>
            <a:lvl3pPr>
              <a:defRPr>
                <a:latin typeface="Century Gothic"/>
                <a:cs typeface="Century Gothic"/>
              </a:defRPr>
            </a:lvl3pPr>
            <a:lvl4pPr>
              <a:defRPr>
                <a:latin typeface="Century Gothic"/>
                <a:cs typeface="Century Gothic"/>
              </a:defRPr>
            </a:lvl4pPr>
            <a:lvl5pPr>
              <a:defRPr>
                <a:latin typeface="Century Gothic"/>
                <a:cs typeface="Century Gothic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36152-522D-534E-A387-BE770A7CAF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810070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22400" y="1600201"/>
            <a:ext cx="4876800" cy="4343400"/>
          </a:xfrm>
        </p:spPr>
        <p:txBody>
          <a:bodyPr/>
          <a:lstStyle>
            <a:lvl1pPr>
              <a:defRPr sz="2800"/>
            </a:lvl1pPr>
            <a:lvl2pPr>
              <a:defRPr sz="2400">
                <a:latin typeface="Century Gothic"/>
                <a:cs typeface="Century Gothic"/>
              </a:defRPr>
            </a:lvl2pPr>
            <a:lvl3pPr>
              <a:defRPr sz="2000">
                <a:latin typeface="Century Gothic"/>
                <a:cs typeface="Century Gothic"/>
              </a:defRPr>
            </a:lvl3pPr>
            <a:lvl4pPr>
              <a:defRPr sz="1800">
                <a:latin typeface="Century Gothic"/>
                <a:cs typeface="Century Gothic"/>
              </a:defRPr>
            </a:lvl4pPr>
            <a:lvl5pPr>
              <a:defRPr sz="1800">
                <a:latin typeface="Century Gothic"/>
                <a:cs typeface="Century Gothic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0" y="1600200"/>
            <a:ext cx="5080000" cy="4343400"/>
          </a:xfrm>
        </p:spPr>
        <p:txBody>
          <a:bodyPr/>
          <a:lstStyle>
            <a:lvl1pPr>
              <a:defRPr sz="2800"/>
            </a:lvl1pPr>
            <a:lvl2pPr>
              <a:defRPr sz="2400">
                <a:latin typeface="Century Gothic"/>
                <a:cs typeface="Century Gothic"/>
              </a:defRPr>
            </a:lvl2pPr>
            <a:lvl3pPr>
              <a:defRPr sz="2000">
                <a:latin typeface="Century Gothic"/>
                <a:cs typeface="Century Gothic"/>
              </a:defRPr>
            </a:lvl3pPr>
            <a:lvl4pPr>
              <a:defRPr sz="1800">
                <a:latin typeface="Century Gothic"/>
                <a:cs typeface="Century Gothic"/>
              </a:defRPr>
            </a:lvl4pPr>
            <a:lvl5pPr>
              <a:defRPr sz="1800">
                <a:latin typeface="Century Gothic"/>
                <a:cs typeface="Century Gothic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36152-522D-534E-A387-BE770A7CAF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338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0"/>
            <a:ext cx="7315200" cy="6524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36152-522D-534E-A387-BE770A7CAF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077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6922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89600" y="273053"/>
            <a:ext cx="5892800" cy="5594349"/>
          </a:xfrm>
        </p:spPr>
        <p:txBody>
          <a:bodyPr/>
          <a:lstStyle>
            <a:lvl1pPr>
              <a:defRPr sz="3200"/>
            </a:lvl1pPr>
            <a:lvl2pPr>
              <a:defRPr sz="2800">
                <a:latin typeface="Century Gothic"/>
                <a:cs typeface="Century Gothic"/>
              </a:defRPr>
            </a:lvl2pPr>
            <a:lvl3pPr>
              <a:defRPr sz="2400">
                <a:latin typeface="Century Gothic"/>
                <a:cs typeface="Century Gothic"/>
              </a:defRPr>
            </a:lvl3pPr>
            <a:lvl4pPr>
              <a:defRPr sz="2000">
                <a:latin typeface="Century Gothic"/>
                <a:cs typeface="Century Gothic"/>
              </a:defRPr>
            </a:lvl4pPr>
            <a:lvl5pPr>
              <a:defRPr sz="2000">
                <a:latin typeface="Century Gothic"/>
                <a:cs typeface="Century Gothic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76922" y="1435103"/>
            <a:ext cx="4011084" cy="44323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36152-522D-534E-A387-BE770A7CAF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035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38" y="389726"/>
            <a:ext cx="6965412" cy="116868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03068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62245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25600" y="274639"/>
            <a:ext cx="995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Page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5600" y="1600201"/>
            <a:ext cx="99568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256032" y="228600"/>
            <a:ext cx="0" cy="5740400"/>
          </a:xfrm>
          <a:prstGeom prst="line">
            <a:avLst/>
          </a:prstGeom>
          <a:ln>
            <a:solidFill>
              <a:srgbClr val="0038A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016000" y="6635496"/>
            <a:ext cx="10769600" cy="0"/>
          </a:xfrm>
          <a:prstGeom prst="line">
            <a:avLst/>
          </a:prstGeom>
          <a:ln>
            <a:solidFill>
              <a:srgbClr val="0038A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6068565"/>
            <a:ext cx="3352800" cy="56254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846232" y="6230114"/>
            <a:ext cx="736168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fld id="{64336152-522D-534E-A387-BE770A7CAF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870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7" r:id="rId4"/>
  </p:sldLayoutIdLst>
  <p:hf hdr="0" ftr="0" dt="0"/>
  <p:txStyles>
    <p:titleStyle>
      <a:lvl1pPr marL="0" marR="0" indent="0" algn="ctr" defTabSz="914400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3600" kern="1200">
          <a:solidFill>
            <a:schemeClr val="tx1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entury Gothic"/>
          <a:ea typeface="+mn-ea"/>
          <a:cs typeface="Century Gothic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entury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entury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entury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entury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carstenknoch.com/2008/02/what-you-need-to-know-about-knowledge-management-pt-1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www.investitwisely.com/when-do-you-need-to-formalize-contracts-with-your-significant-other/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commons.wikimedia.org/wiki/File:New_Zealand_Permanent_Warning_-_Merging_Traffic_Left_and_Right.svg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://www.muli.com.au/project-review-cost-process" TargetMode="Externa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://ia-bc.com/training.php?id=4" TargetMode="Externa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s://www.flickr.com/photos/cityofelkcity/2492542667" TargetMode="Externa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s://www.flickr.com/photos/8497488@N06/7958489114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creativecommons.org/licenses/by-nc/3.0/" TargetMode="External"/><Relationship Id="rId4" Type="http://schemas.openxmlformats.org/officeDocument/2006/relationships/hyperlink" Target="http://www.pngall.com/scales-png" TargetMode="Externa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://writersally.blogspot.com/2015/12/iwsgprepping-for-next-step.html" TargetMode="Externa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://asesordecalidad.blogspot.com/2015/02/listado-de-procedimientos-segun-iso.html" TargetMode="Externa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geobrava.wordpress.com/2015/08/07/why-digital-transformation-is-about-survival-of-the-fittest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2397046"/>
            <a:ext cx="10515600" cy="1905162"/>
          </a:xfrm>
        </p:spPr>
        <p:txBody>
          <a:bodyPr>
            <a:normAutofit/>
          </a:bodyPr>
          <a:lstStyle/>
          <a:p>
            <a:r>
              <a:rPr lang="en-US" b="1" dirty="0"/>
              <a:t>Title IX Coordinator Training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Fall 2020  </a:t>
            </a:r>
            <a:endParaRPr lang="en-US" sz="67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068BBC0-0291-4DF6-9CD0-391E33829A57}"/>
              </a:ext>
            </a:extLst>
          </p:cNvPr>
          <p:cNvSpPr txBox="1"/>
          <p:nvPr/>
        </p:nvSpPr>
        <p:spPr>
          <a:xfrm>
            <a:off x="3106615" y="5029200"/>
            <a:ext cx="59787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38A8"/>
                </a:solidFill>
              </a:rPr>
              <a:t>Na’Tasha Webb-Prather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System Director for Equity &amp; Investigations</a:t>
            </a:r>
          </a:p>
          <a:p>
            <a:pPr algn="ctr"/>
            <a:r>
              <a:rPr lang="en-US" sz="2400" dirty="0"/>
              <a:t>Legal Counsel  </a:t>
            </a:r>
          </a:p>
        </p:txBody>
      </p:sp>
    </p:spTree>
    <p:extLst>
      <p:ext uri="{BB962C8B-B14F-4D97-AF65-F5344CB8AC3E}">
        <p14:creationId xmlns:p14="http://schemas.microsoft.com/office/powerpoint/2010/main" val="3455269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74980-275D-4D21-BCDD-133A49A46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800" y="277135"/>
            <a:ext cx="9956800" cy="1143000"/>
          </a:xfrm>
        </p:spPr>
        <p:txBody>
          <a:bodyPr/>
          <a:lstStyle/>
          <a:p>
            <a:r>
              <a:rPr lang="en-US" b="1" dirty="0"/>
              <a:t>Effective Date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4551D9-38A2-435E-BF02-80079D93B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338943"/>
            <a:ext cx="10312400" cy="4291468"/>
          </a:xfrm>
        </p:spPr>
        <p:txBody>
          <a:bodyPr/>
          <a:lstStyle/>
          <a:p>
            <a:r>
              <a:rPr lang="en-US" dirty="0"/>
              <a:t>According to the Department of Education the Final Rule is proactive from August 14, 2020, and will be enforced as such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Board Policy effective August 11, 2020 </a:t>
            </a:r>
          </a:p>
          <a:p>
            <a:pPr lvl="1"/>
            <a:r>
              <a:rPr lang="en-US" sz="2400" dirty="0"/>
              <a:t>Allegations reported and occurring before: Previous policy </a:t>
            </a:r>
          </a:p>
          <a:p>
            <a:pPr lvl="1"/>
            <a:r>
              <a:rPr lang="en-US" sz="2400" dirty="0"/>
              <a:t>Allegations reported and occurring after: Current policy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76CBB9-9B77-44D0-A133-876B84B52F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36152-522D-534E-A387-BE770A7CAF94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0919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2E40B68E-B3CC-4FFF-AFDA-F2D4160CFE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8669114"/>
              </p:ext>
            </p:extLst>
          </p:nvPr>
        </p:nvGraphicFramePr>
        <p:xfrm>
          <a:off x="0" y="1"/>
          <a:ext cx="11582400" cy="60651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BC30E5-DDC3-49CB-96FD-F1D60C6156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36152-522D-534E-A387-BE770A7CAF94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5369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031DE-4266-4106-A4BA-8C7982DBC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2754" y="281699"/>
            <a:ext cx="9956800" cy="1143000"/>
          </a:xfrm>
        </p:spPr>
        <p:txBody>
          <a:bodyPr/>
          <a:lstStyle/>
          <a:p>
            <a:r>
              <a:rPr lang="en-US" b="1" dirty="0"/>
              <a:t>Title IX Sexual Harassment </a:t>
            </a:r>
            <a:r>
              <a:rPr lang="en-US" sz="2400" dirty="0"/>
              <a:t>§106.30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02A8C1-AC0F-4AC9-9CC7-383D5702F6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9908" y="1160585"/>
            <a:ext cx="10562492" cy="4630616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sz="3000" dirty="0">
                <a:solidFill>
                  <a:prstClr val="black"/>
                </a:solidFill>
              </a:rPr>
              <a:t>Conduct on the basis of sex that satisfies one or more of the following: </a:t>
            </a:r>
          </a:p>
          <a:p>
            <a:pPr lvl="1"/>
            <a:r>
              <a:rPr lang="en-US" sz="2600" dirty="0">
                <a:solidFill>
                  <a:prstClr val="black"/>
                </a:solidFill>
              </a:rPr>
              <a:t>(</a:t>
            </a:r>
            <a:r>
              <a:rPr lang="en-US" sz="2600" dirty="0" err="1">
                <a:solidFill>
                  <a:prstClr val="black"/>
                </a:solidFill>
              </a:rPr>
              <a:t>i</a:t>
            </a:r>
            <a:r>
              <a:rPr lang="en-US" sz="2600" dirty="0">
                <a:solidFill>
                  <a:prstClr val="black"/>
                </a:solidFill>
              </a:rPr>
              <a:t>)An</a:t>
            </a:r>
            <a:r>
              <a:rPr lang="en-US" sz="2600" b="1" dirty="0">
                <a:solidFill>
                  <a:prstClr val="black"/>
                </a:solidFill>
              </a:rPr>
              <a:t> employee </a:t>
            </a:r>
            <a:r>
              <a:rPr lang="en-US" sz="2600" dirty="0">
                <a:solidFill>
                  <a:prstClr val="black"/>
                </a:solidFill>
              </a:rPr>
              <a:t>conditioning education benefits on participation in unwelcome sexual conduct (</a:t>
            </a:r>
            <a:r>
              <a:rPr lang="en-US" sz="2600" dirty="0" err="1">
                <a:solidFill>
                  <a:prstClr val="black"/>
                </a:solidFill>
              </a:rPr>
              <a:t>i.e</a:t>
            </a:r>
            <a:r>
              <a:rPr lang="en-US" sz="2600" dirty="0">
                <a:solidFill>
                  <a:prstClr val="black"/>
                </a:solidFill>
              </a:rPr>
              <a:t> quid pro quo); or </a:t>
            </a:r>
          </a:p>
          <a:p>
            <a:pPr marL="457200" lvl="1" indent="0">
              <a:buNone/>
            </a:pPr>
            <a:endParaRPr lang="en-US" sz="2600" dirty="0">
              <a:solidFill>
                <a:prstClr val="black"/>
              </a:solidFill>
            </a:endParaRPr>
          </a:p>
          <a:p>
            <a:pPr lvl="1"/>
            <a:r>
              <a:rPr lang="en-US" sz="2600" dirty="0">
                <a:solidFill>
                  <a:prstClr val="black"/>
                </a:solidFill>
              </a:rPr>
              <a:t>(ii)</a:t>
            </a:r>
            <a:r>
              <a:rPr lang="en-US" sz="2600" b="1" dirty="0">
                <a:solidFill>
                  <a:prstClr val="black"/>
                </a:solidFill>
              </a:rPr>
              <a:t>Unwelcome conduct that a reasonable person would determine is so severe, pervasive, AND objectively offensive that it effectively denies a person equal access to the school’s education program or activity;</a:t>
            </a:r>
            <a:r>
              <a:rPr lang="en-US" sz="2600" dirty="0">
                <a:solidFill>
                  <a:prstClr val="black"/>
                </a:solidFill>
              </a:rPr>
              <a:t> or </a:t>
            </a:r>
          </a:p>
          <a:p>
            <a:pPr marL="457200" lvl="1" indent="0">
              <a:buNone/>
            </a:pPr>
            <a:endParaRPr lang="en-US" sz="2600" dirty="0">
              <a:solidFill>
                <a:prstClr val="black"/>
              </a:solidFill>
            </a:endParaRPr>
          </a:p>
          <a:p>
            <a:pPr lvl="1"/>
            <a:r>
              <a:rPr lang="en-US" sz="2600" dirty="0">
                <a:solidFill>
                  <a:prstClr val="black"/>
                </a:solidFill>
              </a:rPr>
              <a:t>(iii) Sexual assault (as defined in the </a:t>
            </a:r>
            <a:r>
              <a:rPr lang="en-US" sz="2600" dirty="0" err="1">
                <a:solidFill>
                  <a:prstClr val="black"/>
                </a:solidFill>
              </a:rPr>
              <a:t>Clery</a:t>
            </a:r>
            <a:r>
              <a:rPr lang="en-US" sz="2600" dirty="0">
                <a:solidFill>
                  <a:prstClr val="black"/>
                </a:solidFill>
              </a:rPr>
              <a:t> Act), dating violence, domestic violence, or stalking as defined in VAWA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E6EBEC-531D-4EB2-A63E-454285040F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336152-522D-534E-A387-BE770A7CAF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561212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Key Categories of Prohibited Conduct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336152-522D-534E-A387-BE770A7CAF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7507843"/>
              </p:ext>
            </p:extLst>
          </p:nvPr>
        </p:nvGraphicFramePr>
        <p:xfrm>
          <a:off x="1625600" y="1600200"/>
          <a:ext cx="99568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774467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4773" y="261703"/>
            <a:ext cx="9956800" cy="1143000"/>
          </a:xfrm>
        </p:spPr>
        <p:txBody>
          <a:bodyPr/>
          <a:lstStyle/>
          <a:p>
            <a:r>
              <a:rPr lang="en-US" b="1" dirty="0"/>
              <a:t>Sexual Harassment (Student on Student)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336152-522D-534E-A387-BE770A7CAF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</a:endParaRPr>
          </a:p>
        </p:txBody>
      </p:sp>
      <p:sp>
        <p:nvSpPr>
          <p:cNvPr id="5" name="TextBox 10"/>
          <p:cNvSpPr>
            <a:spLocks noChangeArrowheads="1"/>
          </p:cNvSpPr>
          <p:nvPr/>
        </p:nvSpPr>
        <p:spPr bwMode="auto">
          <a:xfrm>
            <a:off x="920427" y="1402637"/>
            <a:ext cx="10661973" cy="3108543"/>
          </a:xfrm>
          <a:prstGeom prst="rect">
            <a:avLst/>
          </a:prstGeom>
          <a:solidFill>
            <a:srgbClr val="C5C8E1"/>
          </a:solidFill>
          <a:ln w="9525" cap="flat">
            <a:solidFill>
              <a:srgbClr val="2849B2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26940" dir="5400000" rotWithShape="0">
              <a:srgbClr val="000000">
                <a:alpha val="34999"/>
              </a:srgbClr>
            </a:outerShdw>
          </a:effectLst>
        </p:spPr>
        <p:txBody>
          <a:bodyPr wrap="square">
            <a:spAutoFit/>
          </a:bodyPr>
          <a:lstStyle/>
          <a:p>
            <a:pPr lvl="0" eaLnBrk="0" hangingPunct="0">
              <a:defRPr/>
            </a:pPr>
            <a:endParaRPr lang="en-US" sz="2800" dirty="0">
              <a:solidFill>
                <a:srgbClr val="000000"/>
              </a:solidFill>
              <a:latin typeface="Georgia" charset="0"/>
            </a:endParaRPr>
          </a:p>
          <a:p>
            <a:pPr lvl="0" eaLnBrk="0" hangingPunct="0">
              <a:defRPr/>
            </a:pPr>
            <a:r>
              <a:rPr lang="en-US" sz="2800" dirty="0">
                <a:solidFill>
                  <a:srgbClr val="000000"/>
                </a:solidFill>
                <a:latin typeface="Georgia" charset="0"/>
              </a:rPr>
              <a:t>Unwelcome verbal, nonverbal, or physical conduct based on sex (including gender stereotypes), </a:t>
            </a:r>
            <a:r>
              <a:rPr lang="en-US" sz="2800" b="1" dirty="0">
                <a:solidFill>
                  <a:srgbClr val="000000"/>
                </a:solidFill>
                <a:latin typeface="Georgia" charset="0"/>
              </a:rPr>
              <a:t>determined by a Reasonable Person to be so severe, pervasive, and objectively offensive that it effectively denies a person equal access </a:t>
            </a:r>
            <a:r>
              <a:rPr lang="en-US" sz="2800" dirty="0">
                <a:solidFill>
                  <a:srgbClr val="000000"/>
                </a:solidFill>
                <a:latin typeface="Georgia" charset="0"/>
              </a:rPr>
              <a:t>to participate in or to benefit from an institutional education program or activity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58503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2507" y="56386"/>
            <a:ext cx="9956800" cy="1143000"/>
          </a:xfrm>
        </p:spPr>
        <p:txBody>
          <a:bodyPr/>
          <a:lstStyle/>
          <a:p>
            <a:r>
              <a:rPr lang="en-US" b="1" dirty="0"/>
              <a:t>Sexual Harassment (Other)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336152-522D-534E-A387-BE770A7CAF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</a:endParaRPr>
          </a:p>
        </p:txBody>
      </p:sp>
      <p:sp>
        <p:nvSpPr>
          <p:cNvPr id="5" name="TextBox 10"/>
          <p:cNvSpPr>
            <a:spLocks noChangeArrowheads="1"/>
          </p:cNvSpPr>
          <p:nvPr/>
        </p:nvSpPr>
        <p:spPr bwMode="auto">
          <a:xfrm>
            <a:off x="1181673" y="1199386"/>
            <a:ext cx="10032643" cy="4955203"/>
          </a:xfrm>
          <a:prstGeom prst="rect">
            <a:avLst/>
          </a:prstGeom>
          <a:solidFill>
            <a:srgbClr val="C5C8E1"/>
          </a:solidFill>
          <a:ln w="9525" cap="flat">
            <a:solidFill>
              <a:srgbClr val="2849B2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26940" dir="5400000" rotWithShape="0">
              <a:srgbClr val="000000">
                <a:alpha val="34999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charset="0"/>
                <a:ea typeface="+mn-ea"/>
                <a:cs typeface="+mn-cs"/>
              </a:rPr>
              <a:t>Unwelcome verbal, nonverbal, or physical conduct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charset="0"/>
                <a:ea typeface="+mn-ea"/>
                <a:cs typeface="+mn-cs"/>
              </a:rPr>
              <a:t>, based on sex (including gender stereotypes)  that may be any of the following:  </a:t>
            </a:r>
          </a:p>
          <a:p>
            <a:pPr marL="457200" marR="0" lvl="0" indent="-45720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charset="0"/>
                <a:ea typeface="+mn-ea"/>
                <a:cs typeface="+mn-cs"/>
              </a:rPr>
              <a:t>Implicitly or explicitly a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charset="0"/>
                <a:ea typeface="+mn-ea"/>
                <a:cs typeface="+mn-cs"/>
              </a:rPr>
              <a:t>term or condition of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charset="0"/>
                <a:ea typeface="+mn-ea"/>
                <a:cs typeface="+mn-cs"/>
              </a:rPr>
              <a:t> employment status in a course program or activity </a:t>
            </a:r>
          </a:p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charset="0"/>
              <a:ea typeface="+mn-ea"/>
              <a:cs typeface="+mn-cs"/>
            </a:endParaRPr>
          </a:p>
          <a:p>
            <a:pPr marL="457200" marR="0" lvl="0" indent="-45720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charset="0"/>
                <a:ea typeface="+mn-ea"/>
                <a:cs typeface="+mn-cs"/>
              </a:rPr>
              <a:t>A basis for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charset="0"/>
                <a:ea typeface="+mn-ea"/>
                <a:cs typeface="+mn-cs"/>
              </a:rPr>
              <a:t>employment or education decisions; OR </a:t>
            </a:r>
          </a:p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charset="0"/>
              <a:ea typeface="+mn-ea"/>
              <a:cs typeface="+mn-cs"/>
            </a:endParaRPr>
          </a:p>
          <a:p>
            <a:pPr marL="457200" marR="0" lvl="0" indent="-45720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charset="0"/>
                <a:ea typeface="+mn-ea"/>
                <a:cs typeface="+mn-cs"/>
              </a:rPr>
              <a:t>Sufficiently severe, persistent, or pervasive to interfere with one’s work or educational performance creating an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charset="0"/>
                <a:ea typeface="+mn-ea"/>
                <a:cs typeface="+mn-cs"/>
              </a:rPr>
              <a:t>intimidating, hostile, or offensive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charset="0"/>
                <a:ea typeface="+mn-ea"/>
                <a:cs typeface="+mn-cs"/>
              </a:rPr>
              <a:t>work environment  </a:t>
            </a:r>
          </a:p>
          <a:p>
            <a:pPr marR="0" lvl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dirty="0">
              <a:solidFill>
                <a:srgbClr val="000000"/>
              </a:solidFill>
              <a:latin typeface="Georgia" charset="0"/>
            </a:endParaRPr>
          </a:p>
          <a:p>
            <a:pPr marL="457200" marR="0" lvl="0" indent="-45720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charset="0"/>
                <a:ea typeface="+mn-ea"/>
                <a:cs typeface="+mn-cs"/>
              </a:rPr>
              <a:t>Note: Behavior may rise to </a:t>
            </a:r>
            <a:r>
              <a:rPr lang="en-US" sz="2400" dirty="0">
                <a:solidFill>
                  <a:srgbClr val="000000"/>
                </a:solidFill>
                <a:latin typeface="Georgia" charset="0"/>
              </a:rPr>
              <a:t>the level of a Title IX violation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charset="0"/>
              <a:ea typeface="+mn-ea"/>
              <a:cs typeface="+mn-cs"/>
            </a:endParaRPr>
          </a:p>
          <a:p>
            <a:pPr marL="457200" marR="0" lvl="0" indent="-45720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800" dirty="0">
              <a:solidFill>
                <a:srgbClr val="000000"/>
              </a:solidFill>
              <a:latin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3087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Nonconsensual Sexual Contact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336152-522D-534E-A387-BE770A7CAF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</a:endParaRPr>
          </a:p>
        </p:txBody>
      </p:sp>
      <p:sp>
        <p:nvSpPr>
          <p:cNvPr id="5" name="TextBox 12"/>
          <p:cNvSpPr>
            <a:spLocks noChangeArrowheads="1"/>
          </p:cNvSpPr>
          <p:nvPr/>
        </p:nvSpPr>
        <p:spPr bwMode="auto">
          <a:xfrm>
            <a:off x="927279" y="1361830"/>
            <a:ext cx="10444766" cy="3785652"/>
          </a:xfrm>
          <a:prstGeom prst="rect">
            <a:avLst/>
          </a:prstGeom>
          <a:solidFill>
            <a:srgbClr val="C5C8E1"/>
          </a:solidFill>
          <a:ln w="9525" cap="flat">
            <a:solidFill>
              <a:srgbClr val="2849B2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26940" dir="5400000" rotWithShape="0">
              <a:srgbClr val="000000">
                <a:alpha val="34999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charset="0"/>
                <a:ea typeface="+mn-ea"/>
                <a:cs typeface="+mn-cs"/>
              </a:rPr>
              <a:t>Any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charset="0"/>
                <a:ea typeface="+mn-ea"/>
                <a:cs typeface="+mn-cs"/>
              </a:rPr>
              <a:t>physical contact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charset="0"/>
                <a:ea typeface="+mn-ea"/>
                <a:cs typeface="+mn-cs"/>
              </a:rPr>
              <a:t>with another person of a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charset="0"/>
                <a:ea typeface="+mn-ea"/>
                <a:cs typeface="+mn-cs"/>
              </a:rPr>
              <a:t>sexual nature without the person’s consent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charset="0"/>
                <a:ea typeface="+mn-ea"/>
                <a:cs typeface="+mn-cs"/>
              </a:rPr>
              <a:t>. </a:t>
            </a:r>
          </a:p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charset="0"/>
              <a:ea typeface="+mn-ea"/>
              <a:cs typeface="+mn-cs"/>
            </a:endParaRPr>
          </a:p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charset="0"/>
                <a:ea typeface="+mn-ea"/>
                <a:cs typeface="+mn-cs"/>
              </a:rPr>
              <a:t>Includes: </a:t>
            </a:r>
          </a:p>
          <a:p>
            <a:pPr marL="342900" marR="0" lvl="0" indent="-34290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charset="0"/>
                <a:ea typeface="+mn-ea"/>
                <a:cs typeface="+mn-cs"/>
              </a:rPr>
              <a:t>Touching of another’s intimate parts (genitalia, groin, breasts, buttocks)</a:t>
            </a:r>
          </a:p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charset="0"/>
              <a:ea typeface="+mn-ea"/>
              <a:cs typeface="+mn-cs"/>
            </a:endParaRPr>
          </a:p>
          <a:p>
            <a:pPr marL="342900" marR="0" lvl="0" indent="-34290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charset="0"/>
                <a:ea typeface="+mn-ea"/>
                <a:cs typeface="+mn-cs"/>
              </a:rPr>
              <a:t>Touching a person with one’s own intimate parts; or </a:t>
            </a:r>
          </a:p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charset="0"/>
              <a:ea typeface="+mn-ea"/>
              <a:cs typeface="+mn-cs"/>
            </a:endParaRPr>
          </a:p>
          <a:p>
            <a:pPr marL="342900" marR="0" lvl="0" indent="-34290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charset="0"/>
                <a:ea typeface="+mn-ea"/>
                <a:cs typeface="+mn-cs"/>
              </a:rPr>
              <a:t>Forcing a person to touch his or her own or another person’s intimate parts </a:t>
            </a:r>
          </a:p>
        </p:txBody>
      </p:sp>
    </p:spTree>
    <p:extLst>
      <p:ext uri="{BB962C8B-B14F-4D97-AF65-F5344CB8AC3E}">
        <p14:creationId xmlns:p14="http://schemas.microsoft.com/office/powerpoint/2010/main" val="33613951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Nonconsensual Sexual Penetration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336152-522D-534E-A387-BE770A7CAF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</a:endParaRPr>
          </a:p>
        </p:txBody>
      </p:sp>
      <p:sp>
        <p:nvSpPr>
          <p:cNvPr id="5" name="TextBox 12"/>
          <p:cNvSpPr>
            <a:spLocks noChangeArrowheads="1"/>
          </p:cNvSpPr>
          <p:nvPr/>
        </p:nvSpPr>
        <p:spPr bwMode="auto">
          <a:xfrm>
            <a:off x="927279" y="1361830"/>
            <a:ext cx="10444766" cy="3262432"/>
          </a:xfrm>
          <a:prstGeom prst="rect">
            <a:avLst/>
          </a:prstGeom>
          <a:solidFill>
            <a:srgbClr val="C5C8E1"/>
          </a:solidFill>
          <a:ln w="9525" cap="flat">
            <a:solidFill>
              <a:srgbClr val="2849B2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26940" dir="5400000" rotWithShape="0">
              <a:srgbClr val="000000">
                <a:alpha val="34999"/>
              </a:srgbClr>
            </a:outerShdw>
          </a:effectLst>
        </p:spPr>
        <p:txBody>
          <a:bodyPr wrap="square">
            <a:spAutoFit/>
          </a:bodyPr>
          <a:lstStyle/>
          <a:p>
            <a:pPr marR="0" lvl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charset="0"/>
              <a:ea typeface="+mn-ea"/>
              <a:cs typeface="+mn-cs"/>
            </a:endParaRPr>
          </a:p>
          <a:p>
            <a:pPr marR="0" lvl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charset="0"/>
                <a:ea typeface="+mn-ea"/>
                <a:cs typeface="+mn-cs"/>
              </a:rPr>
              <a:t>Any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charset="0"/>
                <a:ea typeface="+mn-ea"/>
                <a:cs typeface="+mn-cs"/>
              </a:rPr>
              <a:t>penetration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charset="0"/>
                <a:ea typeface="+mn-ea"/>
                <a:cs typeface="+mn-cs"/>
              </a:rPr>
              <a:t>of another’s body parts without the person’s consent. </a:t>
            </a:r>
          </a:p>
          <a:p>
            <a:pPr marR="0" lvl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400" dirty="0">
              <a:solidFill>
                <a:srgbClr val="000000"/>
              </a:solidFill>
              <a:latin typeface="Georgia" charset="0"/>
            </a:endParaRPr>
          </a:p>
          <a:p>
            <a:pPr marR="0" lvl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charset="0"/>
                <a:ea typeface="+mn-ea"/>
                <a:cs typeface="+mn-cs"/>
              </a:rPr>
              <a:t>Includes: </a:t>
            </a:r>
          </a:p>
          <a:p>
            <a:pPr marL="342900" marR="0" lvl="0" indent="-34290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charset="0"/>
                <a:ea typeface="+mn-ea"/>
                <a:cs typeface="+mn-cs"/>
              </a:rPr>
              <a:t>Penetration </a:t>
            </a:r>
            <a:r>
              <a:rPr lang="en-US" sz="2400" dirty="0">
                <a:solidFill>
                  <a:srgbClr val="000000"/>
                </a:solidFill>
                <a:latin typeface="Georgia" charset="0"/>
              </a:rPr>
              <a:t>of the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charset="0"/>
                <a:ea typeface="+mn-ea"/>
                <a:cs typeface="+mn-cs"/>
              </a:rPr>
              <a:t>vagina, anus, or mouth by a penis, object, tongue, finger, or other body part </a:t>
            </a:r>
          </a:p>
          <a:p>
            <a:pPr marR="0" lvl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charset="0"/>
              <a:ea typeface="+mn-ea"/>
              <a:cs typeface="+mn-cs"/>
            </a:endParaRPr>
          </a:p>
          <a:p>
            <a:pPr marL="342900" marR="0" lvl="0" indent="-34290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srgbClr val="000000"/>
                </a:solidFill>
                <a:latin typeface="Georgia" charset="0"/>
              </a:rPr>
              <a:t>Contact between the mouth of one person and the genitals or anus of another person 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04265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0F4D2-449B-433C-9EA9-544BD4605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Jurisdiction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8DA8-15A1-4368-98B4-47154B8E0D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19200" y="1417639"/>
            <a:ext cx="5080000" cy="452596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rgbClr val="FF0000"/>
                </a:solidFill>
              </a:rPr>
              <a:t>Title IX </a:t>
            </a:r>
          </a:p>
          <a:p>
            <a:pPr>
              <a:buFontTx/>
              <a:buChar char="-"/>
            </a:pPr>
            <a:r>
              <a:rPr lang="en-US" dirty="0"/>
              <a:t>Institution’s program or activity the United States </a:t>
            </a:r>
          </a:p>
          <a:p>
            <a:pPr lvl="1">
              <a:buFontTx/>
              <a:buChar char="-"/>
            </a:pPr>
            <a:r>
              <a:rPr lang="en-US" dirty="0"/>
              <a:t>Institution property </a:t>
            </a:r>
          </a:p>
          <a:p>
            <a:pPr lvl="1">
              <a:buFontTx/>
              <a:buChar char="-"/>
            </a:pPr>
            <a:r>
              <a:rPr lang="en-US" dirty="0"/>
              <a:t>Institution sponsored or affiliated events [</a:t>
            </a:r>
            <a:r>
              <a:rPr lang="en-US" dirty="0">
                <a:solidFill>
                  <a:srgbClr val="FF0000"/>
                </a:solidFill>
              </a:rPr>
              <a:t>substantial control</a:t>
            </a:r>
            <a:r>
              <a:rPr lang="en-US" dirty="0"/>
              <a:t> is key] </a:t>
            </a:r>
          </a:p>
          <a:p>
            <a:pPr lvl="1">
              <a:buFontTx/>
              <a:buChar char="-"/>
            </a:pPr>
            <a:r>
              <a:rPr lang="en-US" dirty="0"/>
              <a:t>Buildings owned or controlled by officially recognized student organizations </a:t>
            </a:r>
          </a:p>
          <a:p>
            <a:pPr>
              <a:buFontTx/>
              <a:buChar char="-"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7C4713-164C-4BAF-96A9-7F7ACD5FF3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38097" y="1417638"/>
            <a:ext cx="5283200" cy="452596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rgbClr val="0070C0"/>
                </a:solidFill>
              </a:rPr>
              <a:t>Sexual Misconduct </a:t>
            </a:r>
          </a:p>
          <a:p>
            <a:pPr marL="0" indent="0" algn="ctr">
              <a:buNone/>
            </a:pPr>
            <a:endParaRPr lang="en-US" b="1" dirty="0">
              <a:solidFill>
                <a:srgbClr val="0070C0"/>
              </a:solidFill>
            </a:endParaRPr>
          </a:p>
          <a:p>
            <a:pPr>
              <a:buFontTx/>
              <a:buChar char="-"/>
            </a:pPr>
            <a:r>
              <a:rPr lang="en-US" dirty="0"/>
              <a:t>Institution property </a:t>
            </a:r>
          </a:p>
          <a:p>
            <a:pPr>
              <a:buFontTx/>
              <a:buChar char="-"/>
            </a:pPr>
            <a:r>
              <a:rPr lang="en-US" dirty="0"/>
              <a:t>Institution-sponsored or affiliated events </a:t>
            </a:r>
          </a:p>
          <a:p>
            <a:pPr>
              <a:buFontTx/>
              <a:buChar char="-"/>
            </a:pPr>
            <a:r>
              <a:rPr lang="en-US" dirty="0"/>
              <a:t>Off campus as defined by the institution policies </a:t>
            </a:r>
          </a:p>
          <a:p>
            <a:pPr marL="0" indent="0">
              <a:buNone/>
            </a:pPr>
            <a:r>
              <a:rPr lang="en-US" dirty="0"/>
              <a:t>- Domestic or abroad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0C965A-E50F-4982-837B-DAE220738D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36152-522D-534E-A387-BE770A7CAF94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3022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ADA36-BFE7-401B-B5B7-10A959CDA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5600" y="274639"/>
            <a:ext cx="9956800" cy="1143000"/>
          </a:xfrm>
        </p:spPr>
        <p:txBody>
          <a:bodyPr anchor="ctr">
            <a:normAutofit/>
          </a:bodyPr>
          <a:lstStyle/>
          <a:p>
            <a:r>
              <a:rPr lang="en-US" b="1" dirty="0"/>
              <a:t>Required Response to a Report </a:t>
            </a:r>
            <a:r>
              <a:rPr lang="en-US"/>
              <a:t>§106.44(a)</a:t>
            </a:r>
            <a:endParaRPr lang="en-US" dirty="0"/>
          </a:p>
        </p:txBody>
      </p:sp>
      <p:pic>
        <p:nvPicPr>
          <p:cNvPr id="7" name="Content Placeholder 6" descr="A picture containing table, computer&#10;&#10;Description automatically generated">
            <a:extLst>
              <a:ext uri="{FF2B5EF4-FFF2-40B4-BE49-F238E27FC236}">
                <a16:creationId xmlns:a16="http://schemas.microsoft.com/office/drawing/2014/main" id="{9EA40762-E0FB-4D74-8BF7-BB1C4D0B6D4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1422400" y="1943101"/>
            <a:ext cx="4876800" cy="3657600"/>
          </a:xfr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337420-3CF8-4EFE-AA01-B7A32175C2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02400" y="1600200"/>
            <a:ext cx="5080000" cy="434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Title IX Coordinator must promptly contact the Complainant to discuss: </a:t>
            </a:r>
          </a:p>
          <a:p>
            <a:r>
              <a:rPr lang="en-US" dirty="0"/>
              <a:t>Availability and consideration of supportive measures </a:t>
            </a:r>
          </a:p>
          <a:p>
            <a:r>
              <a:rPr lang="en-US" dirty="0"/>
              <a:t>Process for filing a complaint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87F8C7-E412-44F6-845B-F44FFB2B85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846232" y="6230114"/>
            <a:ext cx="736168" cy="366183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4336152-522D-534E-A387-BE770A7CAF94}" type="slidenum">
              <a:rPr lang="en-US" smtClean="0"/>
              <a:pPr>
                <a:spcAft>
                  <a:spcPts val="600"/>
                </a:spcAft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961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336152-522D-534E-A387-BE770A7CAF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</a:endParaRPr>
          </a:p>
        </p:txBody>
      </p:sp>
      <p:graphicFrame>
        <p:nvGraphicFramePr>
          <p:cNvPr id="6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7162405"/>
              </p:ext>
            </p:extLst>
          </p:nvPr>
        </p:nvGraphicFramePr>
        <p:xfrm>
          <a:off x="1257516" y="575134"/>
          <a:ext cx="9956800" cy="53406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247955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9330E-747C-4FC9-A4D4-14DD316F0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Support Services &amp; Interim Measures  </a:t>
            </a:r>
            <a:r>
              <a:rPr lang="en-US" sz="2400" dirty="0"/>
              <a:t>§106.30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17D6E1-C6C7-45EC-8834-F8F317C61D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230923"/>
            <a:ext cx="10668000" cy="4560278"/>
          </a:xfrm>
        </p:spPr>
        <p:txBody>
          <a:bodyPr/>
          <a:lstStyle/>
          <a:p>
            <a:r>
              <a:rPr lang="en-US" dirty="0"/>
              <a:t>Non-disciplinary, non-punitive individualized services must be offered to the Complainant </a:t>
            </a:r>
          </a:p>
          <a:p>
            <a:pPr lvl="1"/>
            <a:r>
              <a:rPr lang="en-US" dirty="0"/>
              <a:t>USG policy requires offering support services to Respondents as well </a:t>
            </a:r>
          </a:p>
          <a:p>
            <a:r>
              <a:rPr lang="en-US" dirty="0"/>
              <a:t>Offered upon receiving a report [no Formal Complaint is required] </a:t>
            </a:r>
          </a:p>
          <a:p>
            <a:r>
              <a:rPr lang="en-US" dirty="0"/>
              <a:t>Ex: counseling, modifications to work or class schedules, mutual no contact directives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9AE2E0-EA16-41A3-808E-B79D7CFCA5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36152-522D-534E-A387-BE770A7CAF94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3582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32B9B-D271-4380-B2F7-805C247ED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800" y="274639"/>
            <a:ext cx="9956800" cy="1143000"/>
          </a:xfrm>
        </p:spPr>
        <p:txBody>
          <a:bodyPr/>
          <a:lstStyle/>
          <a:p>
            <a:r>
              <a:rPr lang="en-US" b="1" dirty="0"/>
              <a:t>Emergency Removal </a:t>
            </a:r>
            <a:r>
              <a:rPr lang="en-US" sz="2400" dirty="0"/>
              <a:t>§106.44(c)&amp;(d)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D6D817-FDC1-46F3-882A-6595C89C03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16000" y="1417639"/>
            <a:ext cx="5156200" cy="4525962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rgbClr val="FF0000"/>
                </a:solidFill>
              </a:rPr>
              <a:t>Interim Suspension</a:t>
            </a:r>
          </a:p>
          <a:p>
            <a:pPr marL="0" indent="0" algn="ctr">
              <a:buNone/>
            </a:pPr>
            <a:endParaRPr lang="en-US" sz="1800" b="1" dirty="0">
              <a:solidFill>
                <a:srgbClr val="FF0000"/>
              </a:solidFill>
            </a:endParaRPr>
          </a:p>
          <a:p>
            <a:r>
              <a:rPr lang="en-US" dirty="0"/>
              <a:t> Individualized safety and risk analysis that determines an immediate threat to physical health or safety to students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Notice required pre and post removal with opportunity to respond or challenge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Requires approval from the System Director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C4A043-EA3D-40EC-9DAD-F13765E298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417639"/>
            <a:ext cx="5486400" cy="4525962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rgbClr val="0070C0"/>
                </a:solidFill>
              </a:rPr>
              <a:t>Administrative Leave </a:t>
            </a:r>
          </a:p>
          <a:p>
            <a:pPr marL="0" indent="0" algn="ctr">
              <a:buNone/>
            </a:pPr>
            <a:endParaRPr lang="en-US" sz="1600" b="1" dirty="0">
              <a:solidFill>
                <a:srgbClr val="0070C0"/>
              </a:solidFill>
            </a:endParaRPr>
          </a:p>
          <a:p>
            <a:r>
              <a:rPr lang="en-US" dirty="0"/>
              <a:t> Individualized safety and risk analysis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Notice required post removal with opportunity to challenge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System Office notice and consult permissible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F48C9-4950-48A0-80D9-C3914AB83C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36152-522D-534E-A387-BE770A7CAF94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7057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249E8-5578-49D1-8C2F-C0C30843E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Complaints of Sexual Misconduct </a:t>
            </a:r>
          </a:p>
        </p:txBody>
      </p:sp>
    </p:spTree>
    <p:extLst>
      <p:ext uri="{BB962C8B-B14F-4D97-AF65-F5344CB8AC3E}">
        <p14:creationId xmlns:p14="http://schemas.microsoft.com/office/powerpoint/2010/main" val="22002013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A171B-C6EE-4E86-AC59-46720B3F3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Formal Complaint </a:t>
            </a:r>
            <a:r>
              <a:rPr lang="en-US" dirty="0"/>
              <a:t>§106.30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C6004C-0A7C-43BC-89F9-5907D5D096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2323" y="1266092"/>
            <a:ext cx="10580077" cy="4525109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A document filed by a Complainant OR signed by the Title IX Coordinator </a:t>
            </a:r>
          </a:p>
          <a:p>
            <a:pPr>
              <a:lnSpc>
                <a:spcPct val="150000"/>
              </a:lnSpc>
            </a:pPr>
            <a:r>
              <a:rPr lang="en-US" dirty="0"/>
              <a:t>Alleges Sexual Harassment (Title IX) </a:t>
            </a:r>
          </a:p>
          <a:p>
            <a:pPr>
              <a:lnSpc>
                <a:spcPct val="150000"/>
              </a:lnSpc>
            </a:pPr>
            <a:r>
              <a:rPr lang="en-US" dirty="0"/>
              <a:t>Requests an investigation </a:t>
            </a:r>
          </a:p>
          <a:p>
            <a:pPr>
              <a:lnSpc>
                <a:spcPct val="150000"/>
              </a:lnSpc>
            </a:pPr>
            <a:r>
              <a:rPr lang="en-US" b="1" dirty="0"/>
              <a:t>Note</a:t>
            </a:r>
            <a:r>
              <a:rPr lang="en-US" dirty="0"/>
              <a:t>: must be filed while the Complainant is participating in or attempting to participate in an education program or activity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3F9077-5145-499B-A580-FD7C62A0DB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336152-522D-534E-A387-BE770A7CAF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908539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93D05-0CE6-4D49-BB22-FFF311277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Title IX Coordinator Initiated Complaints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CBB1AE-2DA1-4DD6-AD21-0664B2D06C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00667" y="1600201"/>
            <a:ext cx="5198533" cy="43434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TIXC does NOT become the Complainant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When to sign? (Permissible)</a:t>
            </a:r>
          </a:p>
          <a:p>
            <a:pPr lvl="1"/>
            <a:r>
              <a:rPr lang="en-US" dirty="0"/>
              <a:t>Multiple reports against the same Respondent  </a:t>
            </a:r>
          </a:p>
          <a:p>
            <a:pPr lvl="1"/>
            <a:r>
              <a:rPr lang="en-US" dirty="0"/>
              <a:t>Violent behavior or use of a weapon 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Caution</a:t>
            </a:r>
            <a:r>
              <a:rPr lang="en-US" dirty="0"/>
              <a:t>: Be mindful of bias and conflicts of interest claims  </a:t>
            </a:r>
          </a:p>
        </p:txBody>
      </p:sp>
      <p:pic>
        <p:nvPicPr>
          <p:cNvPr id="7" name="Content Placeholder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1B258429-7BC9-4368-8BBD-0889CA218B4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6513618" y="2185194"/>
            <a:ext cx="4753399" cy="2487612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17B670-4AD2-426E-80EC-2C6435F584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36152-522D-534E-A387-BE770A7CAF94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62AA50-864A-4AC3-9BDF-F36ACEF56564}"/>
              </a:ext>
            </a:extLst>
          </p:cNvPr>
          <p:cNvSpPr txBox="1"/>
          <p:nvPr/>
        </p:nvSpPr>
        <p:spPr>
          <a:xfrm>
            <a:off x="8253531" y="4697899"/>
            <a:ext cx="30543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4" tooltip="https://www.investitwisely.com/when-do-you-need-to-formalize-contracts-with-your-significant-other/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5" tooltip="https://creativecommons.org/licenses/by-sa/3.0/"/>
              </a:rPr>
              <a:t>CC BY-SA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0873714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EA99F-3A21-4C28-B0DC-9B6CB07C6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Complaint Process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3FA05B-E5DC-4D54-AB79-FEB1BD6D04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600" y="1286933"/>
            <a:ext cx="10464800" cy="450426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If not a Formal Complaint under Title IX determine whether it is a complaint under Sexual Misconduct or other conduct provisions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Confirm with the Complainant (in writing) that they wish to investigate their claims</a:t>
            </a:r>
          </a:p>
          <a:p>
            <a:endParaRPr lang="en-US" dirty="0"/>
          </a:p>
          <a:p>
            <a:r>
              <a:rPr lang="en-US" dirty="0"/>
              <a:t>Once a complaint is filed the timeframe for completion begins 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50213E-8247-4351-A827-F53CFF73D4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36152-522D-534E-A387-BE770A7CAF94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5091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FA2A4-1907-4B04-BFBB-3AE1D8F7F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Complaint Consolidation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B69990-4249-45C0-B7FA-1DFF6D417A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178169"/>
            <a:ext cx="5689600" cy="4765432"/>
          </a:xfrm>
        </p:spPr>
        <p:txBody>
          <a:bodyPr>
            <a:normAutofit fontScale="92500"/>
          </a:bodyPr>
          <a:lstStyle/>
          <a:p>
            <a:r>
              <a:rPr lang="en-US" dirty="0"/>
              <a:t>Permissible consolidation when allegations arise out of the same facts or circumstances: </a:t>
            </a:r>
          </a:p>
          <a:p>
            <a:pPr lvl="1"/>
            <a:r>
              <a:rPr lang="en-US" dirty="0"/>
              <a:t>Against more than one Respondent </a:t>
            </a:r>
          </a:p>
          <a:p>
            <a:pPr lvl="1"/>
            <a:r>
              <a:rPr lang="en-US" dirty="0"/>
              <a:t>By more than one Complainant against one or more Respondents </a:t>
            </a:r>
          </a:p>
          <a:p>
            <a:pPr lvl="1"/>
            <a:r>
              <a:rPr lang="en-US" dirty="0"/>
              <a:t>Cross complaints </a:t>
            </a:r>
          </a:p>
          <a:p>
            <a:r>
              <a:rPr lang="en-US" dirty="0"/>
              <a:t>Parties must have the opportunity to object; institution makes final determination </a:t>
            </a:r>
          </a:p>
        </p:txBody>
      </p:sp>
      <p:pic>
        <p:nvPicPr>
          <p:cNvPr id="7" name="Content Placeholder 6" descr="A close up of a sign&#10;&#10;Description automatically generated">
            <a:extLst>
              <a:ext uri="{FF2B5EF4-FFF2-40B4-BE49-F238E27FC236}">
                <a16:creationId xmlns:a16="http://schemas.microsoft.com/office/drawing/2014/main" id="{80CF8D16-37AF-470B-AF3D-C2154289799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6870700" y="1600200"/>
            <a:ext cx="4343400" cy="4343400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C8F8D3-4772-469B-93A1-4436DBEDDC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36152-522D-534E-A387-BE770A7CAF94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58512C-50A6-42C8-9B1F-94DFEA4E1123}"/>
              </a:ext>
            </a:extLst>
          </p:cNvPr>
          <p:cNvSpPr txBox="1"/>
          <p:nvPr/>
        </p:nvSpPr>
        <p:spPr>
          <a:xfrm>
            <a:off x="6870700" y="5943600"/>
            <a:ext cx="4343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s://commons.wikimedia.org/wiki/File:New_Zealand_Permanent_Warning_-_Merging_Traffic_Left_and_Right.sv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5624391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BF972-4A3B-4001-8964-4EC3B4F2A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Notice of Complaint </a:t>
            </a:r>
            <a:r>
              <a:rPr lang="en-US" sz="2400" dirty="0"/>
              <a:t>§106.45(b)(2)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283743-9F87-476E-9466-6AAEF875A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178169"/>
            <a:ext cx="10439400" cy="4923693"/>
          </a:xfrm>
        </p:spPr>
        <p:txBody>
          <a:bodyPr/>
          <a:lstStyle/>
          <a:p>
            <a:r>
              <a:rPr lang="en-US" dirty="0"/>
              <a:t>In writing to parties’ institution email* </a:t>
            </a:r>
          </a:p>
          <a:p>
            <a:r>
              <a:rPr lang="en-US" dirty="0"/>
              <a:t>Must include: </a:t>
            </a:r>
          </a:p>
          <a:p>
            <a:pPr lvl="1"/>
            <a:r>
              <a:rPr lang="en-US" dirty="0"/>
              <a:t>Alleged conduct constituting Sexual Misconduct </a:t>
            </a:r>
          </a:p>
          <a:p>
            <a:pPr lvl="1"/>
            <a:r>
              <a:rPr lang="en-US" dirty="0"/>
              <a:t>Identities of the parties involved (if known) </a:t>
            </a:r>
          </a:p>
          <a:p>
            <a:pPr lvl="1"/>
            <a:r>
              <a:rPr lang="en-US" dirty="0"/>
              <a:t>Date and location of incident (if known) </a:t>
            </a:r>
          </a:p>
          <a:p>
            <a:pPr lvl="1"/>
            <a:r>
              <a:rPr lang="en-US" dirty="0"/>
              <a:t>Presumption that the Respondent is not responsible </a:t>
            </a:r>
          </a:p>
          <a:p>
            <a:pPr lvl="1"/>
            <a:r>
              <a:rPr lang="en-US" dirty="0"/>
              <a:t>Final determinations of responsibility are made at the conclusion of the grievance process </a:t>
            </a:r>
          </a:p>
          <a:p>
            <a:pPr lvl="1"/>
            <a:r>
              <a:rPr lang="en-US" dirty="0"/>
              <a:t>Notice of the right to an advisor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4529ED-F0C3-4798-B2F2-A78533F08C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36152-522D-534E-A387-BE770A7CAF94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8700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8057D0D-D70A-4202-BA60-9F3D99D6F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Notice of Complaint </a:t>
            </a:r>
            <a:r>
              <a:rPr lang="en-US" sz="2400" dirty="0"/>
              <a:t>§106.45(b)(2)</a:t>
            </a:r>
            <a:endParaRPr lang="en-US" sz="2400" b="1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C6B8F5E-A097-4C20-BDFA-98E0CCB650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4738" y="1248508"/>
            <a:ext cx="10597662" cy="454269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Must include: </a:t>
            </a:r>
          </a:p>
          <a:p>
            <a:r>
              <a:rPr lang="en-US" dirty="0"/>
              <a:t>Notice of right to inspect and review evidence </a:t>
            </a:r>
          </a:p>
          <a:p>
            <a:r>
              <a:rPr lang="en-US" dirty="0"/>
              <a:t>Prohibition against false statements</a:t>
            </a:r>
          </a:p>
          <a:p>
            <a:r>
              <a:rPr lang="en-US" dirty="0"/>
              <a:t>Prohibition against retaliation </a:t>
            </a:r>
          </a:p>
          <a:p>
            <a:r>
              <a:rPr lang="en-US" dirty="0"/>
              <a:t>Copy or link to Sexual Misconduct Policy and accompanying procedures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Notice must be supplemented as necessary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8A7CE7-8380-45D7-920F-4BC0628C6B8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36152-522D-534E-A387-BE770A7CAF94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2706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A0BF0-2572-469B-8F89-6B16934A3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Retaliation</a:t>
            </a:r>
            <a:r>
              <a:rPr lang="en-US" dirty="0"/>
              <a:t> </a:t>
            </a:r>
            <a:r>
              <a:rPr lang="en-US" sz="2400" dirty="0"/>
              <a:t>§106.71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5F54B5-D80F-4EA0-9D84-400BD0F5D9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3677"/>
            <a:ext cx="10972800" cy="4507524"/>
          </a:xfrm>
        </p:spPr>
        <p:txBody>
          <a:bodyPr/>
          <a:lstStyle/>
          <a:p>
            <a:r>
              <a:rPr lang="en-US" b="1" dirty="0"/>
              <a:t>Who is protected</a:t>
            </a:r>
            <a:r>
              <a:rPr lang="en-US" dirty="0"/>
              <a:t>: Reporters, Complainants, Witnesses, Respondents, even those who choose to not participate </a:t>
            </a:r>
          </a:p>
          <a:p>
            <a:r>
              <a:rPr lang="en-US" b="1" dirty="0"/>
              <a:t>What is protected</a:t>
            </a:r>
            <a:r>
              <a:rPr lang="en-US" dirty="0"/>
              <a:t>: Intimidation, threats, coercion, discrimination  </a:t>
            </a:r>
          </a:p>
          <a:p>
            <a:pPr lvl="1"/>
            <a:r>
              <a:rPr lang="en-US" dirty="0"/>
              <a:t>Ex. Charging individuals for code of conduct violations that arise out of the same facts or circumstances </a:t>
            </a:r>
          </a:p>
          <a:p>
            <a:pPr lvl="1"/>
            <a:r>
              <a:rPr lang="en-US" dirty="0"/>
              <a:t>Ex. Not keeping the identity of the Complainant, Respondent, or any witnesses confidential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F9A89-6046-4099-98D5-F42B988F01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36152-522D-534E-A387-BE770A7CAF94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539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5B2C0D6-F633-4510-971B-372562B86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2070" y="454048"/>
            <a:ext cx="9956800" cy="1143000"/>
          </a:xfrm>
        </p:spPr>
        <p:txBody>
          <a:bodyPr/>
          <a:lstStyle/>
          <a:p>
            <a:r>
              <a:rPr lang="en-US" b="1" dirty="0"/>
              <a:t>What is Required under the Final Rule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6B06CB3-4E19-4603-8D71-EB375F05DA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215" y="1600201"/>
            <a:ext cx="10914185" cy="41910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A recipient with </a:t>
            </a:r>
            <a:r>
              <a:rPr lang="en-US" b="1" dirty="0"/>
              <a:t>actual knowledge </a:t>
            </a:r>
            <a:r>
              <a:rPr lang="en-US" dirty="0"/>
              <a:t>of </a:t>
            </a:r>
            <a:r>
              <a:rPr lang="en-US" b="1" dirty="0"/>
              <a:t>sexual harassment</a:t>
            </a:r>
            <a:r>
              <a:rPr lang="en-US" dirty="0"/>
              <a:t> in an </a:t>
            </a:r>
            <a:r>
              <a:rPr lang="en-US" b="1" dirty="0"/>
              <a:t>education program or activity of the recipient </a:t>
            </a:r>
            <a:r>
              <a:rPr lang="en-US" dirty="0"/>
              <a:t>against a person </a:t>
            </a:r>
            <a:r>
              <a:rPr lang="en-US" b="1" dirty="0"/>
              <a:t>in the United States</a:t>
            </a:r>
            <a:r>
              <a:rPr lang="en-US" dirty="0"/>
              <a:t>, must respond promptly in a manner that is not deliberately indifferent. </a:t>
            </a:r>
          </a:p>
        </p:txBody>
      </p:sp>
    </p:spTree>
    <p:extLst>
      <p:ext uri="{BB962C8B-B14F-4D97-AF65-F5344CB8AC3E}">
        <p14:creationId xmlns:p14="http://schemas.microsoft.com/office/powerpoint/2010/main" val="6497116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400C8-0C60-437F-A33F-23D364885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Additional Noteworthy Provisions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B68343-6005-40DE-ACC2-17E06FCC8D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17954" y="1600201"/>
            <a:ext cx="4876800" cy="434340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solidFill>
                  <a:srgbClr val="FF0000"/>
                </a:solidFill>
              </a:rPr>
              <a:t>False Statements 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Updated standard to cover false statements knowingly made to an institution official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DEB55B-F892-4F58-AD1F-F0C4F3E39B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600200"/>
            <a:ext cx="5486400" cy="434340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solidFill>
                  <a:srgbClr val="0070C0"/>
                </a:solidFill>
              </a:rPr>
              <a:t>Amnesty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Updated to explicitly only apply to information regarding student consumption of drugs or alcohol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CA4412-B3D0-4F04-88C3-B96B34312B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36152-522D-534E-A387-BE770A7CAF94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0924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D7EAD-4C04-4EB7-AB15-C881916B2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Formal Complaint Dismissal </a:t>
            </a:r>
            <a:r>
              <a:rPr lang="en-US" sz="2000" dirty="0"/>
              <a:t>§106.45(b)(3)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114033-CC19-4568-8265-602DEC242BE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</a:rPr>
              <a:t>Required</a:t>
            </a:r>
          </a:p>
          <a:p>
            <a:r>
              <a:rPr lang="en-US" dirty="0"/>
              <a:t>Conduct alleged would not constitute Sexual Harassment as defined, even if proved </a:t>
            </a:r>
          </a:p>
          <a:p>
            <a:endParaRPr lang="en-US" dirty="0"/>
          </a:p>
          <a:p>
            <a:r>
              <a:rPr lang="en-US" dirty="0"/>
              <a:t>Outside the institution’s education program or activity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Outside of the United States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82B04F-B456-4334-88EA-F29B1719B66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dirty="0">
                <a:solidFill>
                  <a:srgbClr val="0070C0"/>
                </a:solidFill>
              </a:rPr>
              <a:t>Permissive</a:t>
            </a:r>
            <a:r>
              <a:rPr lang="en-US" dirty="0"/>
              <a:t> </a:t>
            </a:r>
          </a:p>
          <a:p>
            <a:r>
              <a:rPr lang="en-US" dirty="0"/>
              <a:t>Complainant notifies in writing desire to withdraw the complaint </a:t>
            </a:r>
          </a:p>
          <a:p>
            <a:endParaRPr lang="en-US" dirty="0"/>
          </a:p>
          <a:p>
            <a:r>
              <a:rPr lang="en-US" dirty="0"/>
              <a:t>The Respondent is no longer enrolled or employed at the institution </a:t>
            </a:r>
          </a:p>
          <a:p>
            <a:endParaRPr lang="en-US" dirty="0"/>
          </a:p>
          <a:p>
            <a:r>
              <a:rPr lang="en-US" dirty="0"/>
              <a:t>Specific circumstances prevent the gathering evidence sufficient to reach a determination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081257-5D3B-4F8E-A811-E05744BBC9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36152-522D-534E-A387-BE770A7CAF94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6752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30ABB-8169-4C64-B219-68E9F221D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516" y="222707"/>
            <a:ext cx="9956800" cy="1143000"/>
          </a:xfrm>
        </p:spPr>
        <p:txBody>
          <a:bodyPr/>
          <a:lstStyle/>
          <a:p>
            <a:r>
              <a:rPr lang="en-US" b="1" dirty="0"/>
              <a:t>USG Complaint Dismissal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C8ABF8-A1BF-4CBF-8A93-D269EE7D68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7684" y="1107831"/>
            <a:ext cx="10236632" cy="450080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Any Sexual Misconduct complaint may be dismissed if: </a:t>
            </a:r>
          </a:p>
          <a:p>
            <a:pPr lvl="1"/>
            <a:r>
              <a:rPr lang="en-US" dirty="0"/>
              <a:t>The alleged conduct, even if proved, would not constitute Sexual Misconduct </a:t>
            </a:r>
          </a:p>
          <a:p>
            <a:pPr lvl="1"/>
            <a:r>
              <a:rPr lang="en-US" dirty="0"/>
              <a:t>The Complainant requests in writing to withdraw </a:t>
            </a:r>
          </a:p>
          <a:p>
            <a:pPr lvl="1"/>
            <a:r>
              <a:rPr lang="en-US" dirty="0"/>
              <a:t>The Respondent is no longer enrolled or employed </a:t>
            </a:r>
          </a:p>
          <a:p>
            <a:pPr lvl="1"/>
            <a:r>
              <a:rPr lang="en-US" dirty="0"/>
              <a:t>There are circumstances that prevent the gathering of sufficient evidence to reach a determination 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Must provide written notice to both parties  with opportunity to appeal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D4A4B4-CA43-48BC-90EF-9DC083441D8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36152-522D-534E-A387-BE770A7CAF94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3255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C6183-8489-4596-839D-D9EF65804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Investigation Process </a:t>
            </a:r>
          </a:p>
        </p:txBody>
      </p:sp>
    </p:spTree>
    <p:extLst>
      <p:ext uri="{BB962C8B-B14F-4D97-AF65-F5344CB8AC3E}">
        <p14:creationId xmlns:p14="http://schemas.microsoft.com/office/powerpoint/2010/main" val="37260476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0060F-DED9-4B0E-8809-4AF3B67BB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600" y="294806"/>
            <a:ext cx="9956800" cy="1143000"/>
          </a:xfrm>
        </p:spPr>
        <p:txBody>
          <a:bodyPr/>
          <a:lstStyle/>
          <a:p>
            <a:r>
              <a:rPr lang="en-US" b="1" dirty="0"/>
              <a:t>Expectations of Coordinators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285C44-3507-40A2-BC65-4811CBBFC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516" y="1420135"/>
            <a:ext cx="9956800" cy="4191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Assign neutral investigators </a:t>
            </a:r>
          </a:p>
          <a:p>
            <a:r>
              <a:rPr lang="en-US" dirty="0"/>
              <a:t>Periodic status updates to stay abreast of the investigation status </a:t>
            </a:r>
          </a:p>
          <a:p>
            <a:r>
              <a:rPr lang="en-US" dirty="0"/>
              <a:t>Ensure adherence to current policy provisions</a:t>
            </a:r>
          </a:p>
          <a:p>
            <a:pPr lvl="1"/>
            <a:r>
              <a:rPr lang="en-US" dirty="0"/>
              <a:t>Procedural rights </a:t>
            </a:r>
          </a:p>
          <a:p>
            <a:pPr lvl="1"/>
            <a:r>
              <a:rPr lang="en-US" dirty="0"/>
              <a:t>Ensure objective evaluation of relevant evidence </a:t>
            </a:r>
          </a:p>
          <a:p>
            <a:pPr lvl="1"/>
            <a:r>
              <a:rPr lang="en-US" dirty="0"/>
              <a:t>Timelines  </a:t>
            </a:r>
          </a:p>
          <a:p>
            <a:r>
              <a:rPr lang="en-US" dirty="0"/>
              <a:t>Notify System Director as needed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C54872-DBB4-4D5F-9459-9C744B5F5DF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36152-522D-534E-A387-BE770A7CAF94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1405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337F4-0B7C-4F78-B2AE-DEA7DFEC9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800" y="261703"/>
            <a:ext cx="9956800" cy="1143000"/>
          </a:xfrm>
        </p:spPr>
        <p:txBody>
          <a:bodyPr/>
          <a:lstStyle/>
          <a:p>
            <a:r>
              <a:rPr lang="en-US" b="1" dirty="0"/>
              <a:t>Advisors </a:t>
            </a:r>
            <a:r>
              <a:rPr lang="en-US" dirty="0"/>
              <a:t>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23941C4-8F6A-47A6-BE73-5BDEDDCAC0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230923"/>
            <a:ext cx="5384800" cy="471267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>
                <a:solidFill>
                  <a:srgbClr val="FF0000"/>
                </a:solidFill>
              </a:rPr>
              <a:t>Title IX Complaints </a:t>
            </a:r>
          </a:p>
          <a:p>
            <a:r>
              <a:rPr lang="en-US" sz="2400" dirty="0"/>
              <a:t>Parties have a right to an advisor of their choice </a:t>
            </a:r>
          </a:p>
          <a:p>
            <a:r>
              <a:rPr lang="en-US" sz="2400" dirty="0"/>
              <a:t>Advisor may accompany party to all meetings and hearings </a:t>
            </a:r>
          </a:p>
          <a:p>
            <a:r>
              <a:rPr lang="en-US" sz="2400" dirty="0"/>
              <a:t>Provided a copy of the investigation report and directly related information </a:t>
            </a:r>
          </a:p>
          <a:p>
            <a:r>
              <a:rPr lang="en-US" sz="2400" dirty="0"/>
              <a:t>All communication will be between the institution and the party </a:t>
            </a:r>
          </a:p>
          <a:p>
            <a:pPr marL="0" indent="0">
              <a:buNone/>
            </a:pPr>
            <a:endParaRPr lang="en-US" sz="2400" dirty="0">
              <a:solidFill>
                <a:srgbClr val="0070C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6DA35CB-6C77-41A2-A74B-6FA8DC519F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9200" y="1230922"/>
            <a:ext cx="5283200" cy="471267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>
                <a:solidFill>
                  <a:srgbClr val="0070C0"/>
                </a:solidFill>
              </a:rPr>
              <a:t>Sexual Misconduct Complaints</a:t>
            </a:r>
          </a:p>
          <a:p>
            <a:r>
              <a:rPr lang="en-US" sz="2400" dirty="0"/>
              <a:t> Parties have a right to an advisor of their choice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Advisor may accompany party to all meetings and hearings 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All communication will be between the institution and the party </a:t>
            </a:r>
          </a:p>
          <a:p>
            <a:endParaRPr lang="en-US" sz="2400" dirty="0">
              <a:solidFill>
                <a:srgbClr val="0070C0"/>
              </a:solidFill>
            </a:endParaRPr>
          </a:p>
          <a:p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68580F-E52F-4D3B-9480-7F1B18D2CA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36152-522D-534E-A387-BE770A7CAF94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2300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F3857-DE68-4D6D-A616-47958F620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516" y="274639"/>
            <a:ext cx="9956800" cy="1143000"/>
          </a:xfrm>
        </p:spPr>
        <p:txBody>
          <a:bodyPr/>
          <a:lstStyle/>
          <a:p>
            <a:r>
              <a:rPr lang="en-US" b="1" dirty="0"/>
              <a:t>Evidentiary Considerations </a:t>
            </a:r>
            <a:r>
              <a:rPr lang="en-US" sz="2400" dirty="0"/>
              <a:t>§106.45(b)(5)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3FB3B-4CF3-4E2F-BBCD-23618D5D02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3723" y="1266092"/>
            <a:ext cx="10808677" cy="4525109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The burden of proof AND burden of gathering evidence is on the institution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Information protected by legal privilege, may not be accessed, disclosed or relied upon unless a waiver is obtained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Questions and evidence regarding the Complainant’s sexual predisposition or prior sexual behavior are not relevant, UNLESS used to prove: </a:t>
            </a:r>
          </a:p>
          <a:p>
            <a:pPr lvl="1"/>
            <a:r>
              <a:rPr lang="en-US" dirty="0"/>
              <a:t>Someone other than the Respondent committed the conduct OR </a:t>
            </a:r>
          </a:p>
          <a:p>
            <a:pPr lvl="1"/>
            <a:r>
              <a:rPr lang="en-US" dirty="0"/>
              <a:t>Offered to prove consent between the parties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8750A3-AD3B-4377-938D-D33B64EE40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36152-522D-534E-A387-BE770A7CAF94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1024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AA892-2D9E-42DD-AF04-788F3767A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Access to Information </a:t>
            </a:r>
            <a:r>
              <a:rPr lang="en-US" sz="2400" dirty="0"/>
              <a:t>§106.45(b)(5)(vi)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5E558-A55C-4CA8-8E8D-977442A299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213338"/>
            <a:ext cx="5689600" cy="47302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Parties have a right to review the investigation report prior to its finalization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 Parties have a right to receive a copy of all directly related information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Procedurally can occur simultaneously or at different times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10 calendar days to review </a:t>
            </a:r>
          </a:p>
        </p:txBody>
      </p:sp>
      <p:pic>
        <p:nvPicPr>
          <p:cNvPr id="7" name="Content Placeholder 6" descr="A picture containing small, dark, holding, standing&#10;&#10;Description automatically generated">
            <a:extLst>
              <a:ext uri="{FF2B5EF4-FFF2-40B4-BE49-F238E27FC236}">
                <a16:creationId xmlns:a16="http://schemas.microsoft.com/office/drawing/2014/main" id="{B5EE649E-FDAA-4546-96EC-27A106F5282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6737625" y="1483793"/>
            <a:ext cx="4406349" cy="4393651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A2424B-1717-4BA7-A948-D91B988A63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36152-522D-534E-A387-BE770A7CAF94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95B2B2-C7F1-4F14-9DF5-22B723DA78C7}"/>
              </a:ext>
            </a:extLst>
          </p:cNvPr>
          <p:cNvSpPr txBox="1"/>
          <p:nvPr/>
        </p:nvSpPr>
        <p:spPr>
          <a:xfrm>
            <a:off x="6737625" y="5877444"/>
            <a:ext cx="440634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://www.muli.com.au/project-review-cost-process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nc-nd/3.0/"/>
              </a:rPr>
              <a:t>CC BY-NC-ND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42139839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AFC2748-2FF6-4217-A72F-1F7F5FAB0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Investigation Report </a:t>
            </a:r>
            <a:r>
              <a:rPr lang="en-US" sz="2400" dirty="0"/>
              <a:t>§106.45(5)(vii) 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D233E3A-DE92-4128-82D1-E251EA0826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3723" y="1266092"/>
            <a:ext cx="10808677" cy="465992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Must fairly summarize relevant evidence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An objective evaluation of the information [inculpatory and exculpatory] </a:t>
            </a:r>
          </a:p>
          <a:p>
            <a:pPr lvl="1"/>
            <a:r>
              <a:rPr lang="en-US" dirty="0"/>
              <a:t>Credibility assessments cannot be based on a person’s status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Sample report sections still apply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r>
              <a:rPr lang="en-US" dirty="0"/>
              <a:t>Final report provided to the parties at least 10 days calendar days prior to the hearing 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0594B8-4717-4E81-A272-604DE0C6521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36152-522D-534E-A387-BE770A7CAF94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4827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A71ED-7133-4368-99B3-FEDB62B17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Informal Resolution </a:t>
            </a:r>
          </a:p>
        </p:txBody>
      </p:sp>
    </p:spTree>
    <p:extLst>
      <p:ext uri="{BB962C8B-B14F-4D97-AF65-F5344CB8AC3E}">
        <p14:creationId xmlns:p14="http://schemas.microsoft.com/office/powerpoint/2010/main" val="2703701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600" y="274639"/>
            <a:ext cx="9956800" cy="1143000"/>
          </a:xfrm>
        </p:spPr>
        <p:txBody>
          <a:bodyPr anchor="ctr">
            <a:normAutofit/>
          </a:bodyPr>
          <a:lstStyle/>
          <a:p>
            <a:r>
              <a:rPr lang="en-US" b="1" dirty="0"/>
              <a:t>The Role of a Title IX Coordinator </a:t>
            </a:r>
          </a:p>
        </p:txBody>
      </p:sp>
      <p:pic>
        <p:nvPicPr>
          <p:cNvPr id="7" name="Content Placeholder 6" descr="A close up of a toy&#10;&#10;Description automatically generated">
            <a:extLst>
              <a:ext uri="{FF2B5EF4-FFF2-40B4-BE49-F238E27FC236}">
                <a16:creationId xmlns:a16="http://schemas.microsoft.com/office/drawing/2014/main" id="{47D74151-35C2-4413-82AA-E649AAC186D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1480855" y="1600201"/>
            <a:ext cx="4759890" cy="4343400"/>
          </a:xfrm>
          <a:noFill/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502400" y="1600200"/>
            <a:ext cx="5080000" cy="4343400"/>
          </a:xfrm>
        </p:spPr>
        <p:txBody>
          <a:bodyPr>
            <a:normAutofit/>
          </a:bodyPr>
          <a:lstStyle/>
          <a:p>
            <a:r>
              <a:rPr lang="en-US" sz="2600"/>
              <a:t>Oversee and coordinate </a:t>
            </a:r>
            <a:r>
              <a:rPr lang="en-US" sz="2600" b="1"/>
              <a:t>all</a:t>
            </a:r>
            <a:r>
              <a:rPr lang="en-US" sz="2600"/>
              <a:t> Title IX responsibilities on your campus </a:t>
            </a:r>
          </a:p>
          <a:p>
            <a:pPr lvl="1"/>
            <a:r>
              <a:rPr lang="en-US" sz="2600"/>
              <a:t>Compliance </a:t>
            </a:r>
          </a:p>
          <a:p>
            <a:pPr lvl="1"/>
            <a:r>
              <a:rPr lang="en-US" sz="2600"/>
              <a:t>Prevention &amp; Awareness </a:t>
            </a:r>
          </a:p>
          <a:p>
            <a:pPr lvl="1"/>
            <a:r>
              <a:rPr lang="en-US" sz="2600"/>
              <a:t>Training </a:t>
            </a:r>
          </a:p>
          <a:p>
            <a:pPr lvl="1"/>
            <a:r>
              <a:rPr lang="en-US" sz="2600"/>
              <a:t>Investigations  </a:t>
            </a:r>
          </a:p>
          <a:p>
            <a:pPr lvl="1"/>
            <a:r>
              <a:rPr lang="en-US" sz="2600"/>
              <a:t>Data Collection &amp; Reporting </a:t>
            </a:r>
          </a:p>
          <a:p>
            <a:pPr marL="457200" lvl="1" indent="0">
              <a:buNone/>
            </a:pPr>
            <a:endParaRPr lang="en-US" sz="26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0846232" y="6230114"/>
            <a:ext cx="736168" cy="366183"/>
          </a:xfrm>
        </p:spPr>
        <p:txBody>
          <a:bodyPr anchor="ctr">
            <a:normAutofit/>
          </a:bodyPr>
          <a:lstStyle/>
          <a:p>
            <a:pPr marL="0" marR="0" lvl="0" indent="0" defTabSz="4572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64336152-522D-534E-A387-BE770A7CAF94}" type="slidenum">
              <a:rPr kumimoji="0" lang="en-US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pPr marL="0" marR="0" lvl="0" indent="0" defTabSz="4572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b="0" i="0" u="none" strike="noStrike" kern="1200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D52D0A-6426-407B-A409-9F9AB10E0779}"/>
              </a:ext>
            </a:extLst>
          </p:cNvPr>
          <p:cNvSpPr txBox="1"/>
          <p:nvPr/>
        </p:nvSpPr>
        <p:spPr>
          <a:xfrm>
            <a:off x="4053928" y="5743546"/>
            <a:ext cx="218681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://ia-bc.com/training.php?id=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 tooltip="https://creativecommons.org/licenses/by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1148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8C43D-9C28-4975-91E0-6D717B8C2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9131" y="274639"/>
            <a:ext cx="9956800" cy="1143000"/>
          </a:xfrm>
        </p:spPr>
        <p:txBody>
          <a:bodyPr/>
          <a:lstStyle/>
          <a:p>
            <a:r>
              <a:rPr lang="en-US" b="1" dirty="0"/>
              <a:t>Considerations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D5584E-6CEB-437A-B16C-90909360A2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2662" y="1417639"/>
            <a:ext cx="10509738" cy="4373562"/>
          </a:xfrm>
        </p:spPr>
        <p:txBody>
          <a:bodyPr/>
          <a:lstStyle/>
          <a:p>
            <a:r>
              <a:rPr lang="en-US" dirty="0"/>
              <a:t>The institution is a party to the informal resolution </a:t>
            </a:r>
          </a:p>
          <a:p>
            <a:pPr lvl="1"/>
            <a:r>
              <a:rPr lang="en-US" dirty="0"/>
              <a:t>Informal resolution is appropriate </a:t>
            </a:r>
          </a:p>
          <a:p>
            <a:pPr lvl="1"/>
            <a:r>
              <a:rPr lang="en-US" dirty="0"/>
              <a:t>The terms of the informal resolution are appropriate 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Parties must engage in the process voluntary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Parties may end the informal resolution process any time prior to reaching the terms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F14E57-7444-4DC3-A479-5B1BE66179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36152-522D-534E-A387-BE770A7CAF94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5755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E3F7E-BBE1-4112-9DF1-1D70971B9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Informal Resolution under Title IX </a:t>
            </a:r>
            <a:r>
              <a:rPr lang="en-US" sz="2400" dirty="0"/>
              <a:t>§106.45(b)(9)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57C213-E4BF-48D5-9011-A0466D32F1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213338"/>
            <a:ext cx="5892800" cy="501677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Not permissible for student allegations against employees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 Formal Complaint must be filed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 parties have received notice and explanation of the process and consequences of informal resolution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r>
              <a:rPr lang="en-US" dirty="0"/>
              <a:t>The parties have voluntary agreed to engage in the process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530FC9-F3A6-42B5-94A2-4C9749A726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36152-522D-534E-A387-BE770A7CAF94}" type="slidenum">
              <a:rPr lang="en-US" smtClean="0"/>
              <a:pPr/>
              <a:t>41</a:t>
            </a:fld>
            <a:endParaRPr lang="en-US" dirty="0"/>
          </a:p>
        </p:txBody>
      </p:sp>
      <p:pic>
        <p:nvPicPr>
          <p:cNvPr id="6" name="Content Placeholder 7" descr="Alternative Dispute &lt;strong&gt;Resolution&lt;/strong&gt; (ADR): Mediation Part I ...">
            <a:extLst>
              <a:ext uri="{FF2B5EF4-FFF2-40B4-BE49-F238E27FC236}">
                <a16:creationId xmlns:a16="http://schemas.microsoft.com/office/drawing/2014/main" id="{58582DF6-D0C1-4840-A67D-2CCA3CDBF73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419" y="1417638"/>
            <a:ext cx="4525962" cy="4525962"/>
          </a:xfrm>
        </p:spPr>
      </p:pic>
    </p:spTree>
    <p:extLst>
      <p:ext uri="{BB962C8B-B14F-4D97-AF65-F5344CB8AC3E}">
        <p14:creationId xmlns:p14="http://schemas.microsoft.com/office/powerpoint/2010/main" val="20461033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0F06A-FDF7-4CB8-9B95-390B0DF95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Additional Considerations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D3D17D-5719-4900-AC69-7EB9833300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9231" y="1417639"/>
            <a:ext cx="10703169" cy="437356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What methods of informal resolution are available at your institution?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Title IX Coordinators may continue facilitating the informal resolution process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r>
              <a:rPr lang="en-US" b="1" dirty="0">
                <a:solidFill>
                  <a:srgbClr val="FF0000"/>
                </a:solidFill>
              </a:rPr>
              <a:t>Note</a:t>
            </a:r>
            <a:r>
              <a:rPr lang="en-US" dirty="0"/>
              <a:t>: Anyone who facilitates informal resolution must receive appropriate training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46AD97-7FBE-4435-8FAC-E26EB2DFAD0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36152-522D-534E-A387-BE770A7CAF94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42345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241C9-E71B-45F6-BED5-75C41F770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Formal Adjudication </a:t>
            </a:r>
          </a:p>
        </p:txBody>
      </p:sp>
    </p:spTree>
    <p:extLst>
      <p:ext uri="{BB962C8B-B14F-4D97-AF65-F5344CB8AC3E}">
        <p14:creationId xmlns:p14="http://schemas.microsoft.com/office/powerpoint/2010/main" val="125964710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B1629-7702-4D7E-9E1E-F9FE2E38B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5857" y="261703"/>
            <a:ext cx="9956800" cy="1143000"/>
          </a:xfrm>
        </p:spPr>
        <p:txBody>
          <a:bodyPr/>
          <a:lstStyle/>
          <a:p>
            <a:r>
              <a:rPr lang="en-US" b="1" dirty="0"/>
              <a:t>Live Hearing </a:t>
            </a:r>
            <a:r>
              <a:rPr lang="en-US" sz="2400" dirty="0"/>
              <a:t>§106.45(b)(6)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C0F24-D880-44DC-B79B-EB3CDFA8BC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306286"/>
            <a:ext cx="10972801" cy="4484915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The Final Rule mandates a bifurcated process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sz="2800" dirty="0"/>
              <a:t>Final determinations of responsibility and sanctions are made by decision-makers </a:t>
            </a:r>
          </a:p>
          <a:p>
            <a:pPr lvl="1"/>
            <a:r>
              <a:rPr lang="en-US" sz="2400" dirty="0"/>
              <a:t>CANNOT be the Title IX Coordinator or assigned investigator 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sz="2800" dirty="0"/>
              <a:t>New due process considerations</a:t>
            </a:r>
          </a:p>
          <a:p>
            <a:pPr lvl="1"/>
            <a:r>
              <a:rPr lang="en-US" sz="2400" dirty="0"/>
              <a:t>Cross examination </a:t>
            </a:r>
          </a:p>
          <a:p>
            <a:pPr lvl="1"/>
            <a:r>
              <a:rPr lang="en-US" sz="2400" dirty="0"/>
              <a:t>Relevancy determinations </a:t>
            </a:r>
          </a:p>
          <a:p>
            <a:pPr lvl="1"/>
            <a:r>
              <a:rPr lang="en-US" sz="2400" dirty="0"/>
              <a:t>Impact of party or witness refusal to submit to cross-examination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1329B7-6216-46CE-A660-C138AA5B9F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36152-522D-534E-A387-BE770A7CAF94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66680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A2A74-9047-4805-A889-AE03B8AA7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74639"/>
            <a:ext cx="9956800" cy="1143000"/>
          </a:xfrm>
        </p:spPr>
        <p:txBody>
          <a:bodyPr/>
          <a:lstStyle/>
          <a:p>
            <a:r>
              <a:rPr lang="en-US" b="1" dirty="0"/>
              <a:t>Adjudication Processes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63AE90-536D-4321-94EF-C74B501C17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1200" y="1417639"/>
            <a:ext cx="5232400" cy="4525962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rgbClr val="FF0000"/>
                </a:solidFill>
              </a:rPr>
              <a:t>Students</a:t>
            </a:r>
          </a:p>
          <a:p>
            <a:r>
              <a:rPr lang="en-US" dirty="0"/>
              <a:t>All matters not informally resolved will be heard by a Hearing Panel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Hearing Panels comprised of trained faculty and staff 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26DD8C-B200-4241-8E09-DA7C14B946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50000" y="1417639"/>
            <a:ext cx="5232400" cy="4525961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rgbClr val="0070C0"/>
                </a:solidFill>
              </a:rPr>
              <a:t>Employees</a:t>
            </a:r>
            <a:r>
              <a:rPr lang="en-US" b="1" dirty="0"/>
              <a:t> </a:t>
            </a:r>
          </a:p>
          <a:p>
            <a:r>
              <a:rPr lang="en-US" dirty="0"/>
              <a:t>Title IX matters not informally resolved will be heard by a designated decision-maker</a:t>
            </a:r>
          </a:p>
          <a:p>
            <a:pPr lvl="1"/>
            <a:r>
              <a:rPr lang="en-US" dirty="0"/>
              <a:t>Single decision-maker OR panel</a:t>
            </a:r>
          </a:p>
          <a:p>
            <a:endParaRPr lang="en-US" dirty="0"/>
          </a:p>
          <a:p>
            <a:r>
              <a:rPr lang="en-US" dirty="0"/>
              <a:t>Sexual Misconduct matters not informally resolved will be resolved according to previously established procedures </a:t>
            </a:r>
          </a:p>
          <a:p>
            <a:pPr lvl="1"/>
            <a:r>
              <a:rPr lang="en-US" dirty="0"/>
              <a:t>Institutions may choose to offer a hearing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CFD920-DB7F-4772-9459-0E64C2D896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36152-522D-534E-A387-BE770A7CAF94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2270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A9C1C-AFDB-4F01-9868-89D20D846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144" y="288467"/>
            <a:ext cx="9956800" cy="1143000"/>
          </a:xfrm>
        </p:spPr>
        <p:txBody>
          <a:bodyPr/>
          <a:lstStyle/>
          <a:p>
            <a:r>
              <a:rPr lang="en-US" b="1" dirty="0"/>
              <a:t>Hearing Officer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2738EC-1454-485D-ABC8-50BFDC4A00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4657" y="1284514"/>
            <a:ext cx="5504543" cy="465908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Considered a decision-maker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r>
              <a:rPr lang="en-US" dirty="0"/>
              <a:t>Responsible for facilitating the hearing process </a:t>
            </a:r>
          </a:p>
          <a:p>
            <a:pPr lvl="1"/>
            <a:r>
              <a:rPr lang="en-US" dirty="0"/>
              <a:t>Scheduling </a:t>
            </a:r>
          </a:p>
          <a:p>
            <a:pPr lvl="1"/>
            <a:r>
              <a:rPr lang="en-US" dirty="0"/>
              <a:t>Selection of panel members </a:t>
            </a:r>
          </a:p>
          <a:p>
            <a:pPr lvl="1"/>
            <a:r>
              <a:rPr lang="en-US" dirty="0"/>
              <a:t>Any pre-meetings with parties </a:t>
            </a:r>
          </a:p>
          <a:p>
            <a:pPr lvl="1"/>
            <a:r>
              <a:rPr lang="en-US" dirty="0"/>
              <a:t>Conducts the hearing</a:t>
            </a:r>
          </a:p>
          <a:p>
            <a:pPr marL="457200" lvl="1" indent="0">
              <a:buNone/>
            </a:pPr>
            <a:r>
              <a:rPr lang="en-US" dirty="0"/>
              <a:t> </a:t>
            </a:r>
          </a:p>
          <a:p>
            <a:r>
              <a:rPr lang="en-US" dirty="0"/>
              <a:t>Responsible for determining issues of relevancy </a:t>
            </a:r>
          </a:p>
        </p:txBody>
      </p:sp>
      <p:pic>
        <p:nvPicPr>
          <p:cNvPr id="7" name="Content Placeholder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575824AB-571D-42DC-8513-55B8C26BF3B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6852944" y="1567817"/>
            <a:ext cx="4424656" cy="3590712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0CFBA9-81D8-4049-99B5-F7FF905B849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36152-522D-534E-A387-BE770A7CAF94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6931C1-6838-42CA-8538-3EC9AE4B0622}"/>
              </a:ext>
            </a:extLst>
          </p:cNvPr>
          <p:cNvSpPr txBox="1"/>
          <p:nvPr/>
        </p:nvSpPr>
        <p:spPr>
          <a:xfrm>
            <a:off x="7589112" y="5275119"/>
            <a:ext cx="36884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4" tooltip="https://www.flickr.com/photos/cityofelkcity/2492542667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5" tooltip="https://creativecommons.org/licenses/by-nc-sa/3.0/"/>
              </a:rPr>
              <a:t>CC BY-SA-NC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80935081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A411B-B32C-4C94-A72C-31E7D1C1E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600" y="387753"/>
            <a:ext cx="9956800" cy="1143000"/>
          </a:xfrm>
        </p:spPr>
        <p:txBody>
          <a:bodyPr/>
          <a:lstStyle/>
          <a:p>
            <a:r>
              <a:rPr lang="en-US" b="1" dirty="0"/>
              <a:t>Hearing Panel or Single-Decision Maker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351201-5467-48AC-9640-607B4DBD52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9858" y="1493135"/>
            <a:ext cx="10367058" cy="427491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Serves as a neutral decision-maker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Makes a final determination of responsibility 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Makes a final determination regarding sanctions and other administrative action that may be appropriate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Must articulate determinations in a written decision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F6270B-EB0D-468B-AE8B-4AD80599B5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36152-522D-534E-A387-BE770A7CAF94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00226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79301-3AE7-42E2-9A51-CB287DE16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6547" y="342899"/>
            <a:ext cx="9956800" cy="1143000"/>
          </a:xfrm>
        </p:spPr>
        <p:txBody>
          <a:bodyPr/>
          <a:lstStyle/>
          <a:p>
            <a:r>
              <a:rPr lang="en-US" b="1" dirty="0"/>
              <a:t>Advisors </a:t>
            </a:r>
            <a:r>
              <a:rPr lang="en-US" sz="2400" dirty="0"/>
              <a:t>§106.45(b)(6)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07DE53-5971-4829-BAEC-1FF3F84FD7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44952" y="1417639"/>
            <a:ext cx="5454248" cy="452596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rgbClr val="FF0000"/>
                </a:solidFill>
              </a:rPr>
              <a:t>Title IX </a:t>
            </a:r>
          </a:p>
          <a:p>
            <a:r>
              <a:rPr lang="en-US" dirty="0"/>
              <a:t>Provide advice, counsel, and support to a party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r>
              <a:rPr lang="en-US" dirty="0"/>
              <a:t>Perform cross examination of other party and other witnesses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*Note: </a:t>
            </a:r>
            <a:r>
              <a:rPr lang="en-US" dirty="0"/>
              <a:t>Institution required to provide if party does not have their own  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03EF45-955F-496D-8F7D-E262528DB9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2375" y="1417639"/>
            <a:ext cx="5170025" cy="4525961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rgbClr val="0070C0"/>
                </a:solidFill>
              </a:rPr>
              <a:t>Sexual Misconduct </a:t>
            </a:r>
          </a:p>
          <a:p>
            <a:r>
              <a:rPr lang="en-US" dirty="0"/>
              <a:t>Provide advice, counsel, and support to a party 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r>
              <a:rPr lang="en-US" dirty="0"/>
              <a:t>May not actively participate in the hearing process 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r>
              <a:rPr lang="en-US" dirty="0"/>
              <a:t>May provide written questions to the Hearing Panel to read aloud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62ACC7-E981-46D1-A4E3-8A9EA3A05E8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36152-522D-534E-A387-BE770A7CAF94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53947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A1E44-E7AD-4313-9B92-6506DD0C3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2400" y="313943"/>
            <a:ext cx="9956800" cy="1143000"/>
          </a:xfrm>
        </p:spPr>
        <p:txBody>
          <a:bodyPr/>
          <a:lstStyle/>
          <a:p>
            <a:r>
              <a:rPr lang="en-US" b="1" dirty="0"/>
              <a:t>Notice of Hearing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D0C28D-723B-4B28-AED8-A48F209C30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2800" y="1456943"/>
            <a:ext cx="5486399" cy="448665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At least 10 days prior to the hearing parties must receive: </a:t>
            </a:r>
          </a:p>
          <a:p>
            <a:pPr lvl="1"/>
            <a:r>
              <a:rPr lang="en-US" dirty="0"/>
              <a:t>The finalized investigation report</a:t>
            </a:r>
          </a:p>
          <a:p>
            <a:pPr lvl="1"/>
            <a:r>
              <a:rPr lang="en-US" dirty="0"/>
              <a:t>Notice of the hearing date, time, and modality </a:t>
            </a:r>
          </a:p>
          <a:p>
            <a:pPr lvl="1"/>
            <a:r>
              <a:rPr lang="en-US" dirty="0"/>
              <a:t> Notice of decision-maker(s) 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rgbClr val="002060"/>
                </a:solidFill>
              </a:rPr>
              <a:t>Recommended</a:t>
            </a:r>
            <a:r>
              <a:rPr lang="en-US" dirty="0"/>
              <a:t>: Engage institutional advisor </a:t>
            </a:r>
          </a:p>
        </p:txBody>
      </p:sp>
      <p:pic>
        <p:nvPicPr>
          <p:cNvPr id="7" name="Content Placeholder 6" descr="A picture containing holding, ball, propeller&#10;&#10;Description automatically generated">
            <a:extLst>
              <a:ext uri="{FF2B5EF4-FFF2-40B4-BE49-F238E27FC236}">
                <a16:creationId xmlns:a16="http://schemas.microsoft.com/office/drawing/2014/main" id="{3405C1B0-0046-4C36-8F87-A2A7198075C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7322112" y="1710381"/>
            <a:ext cx="3975532" cy="3975532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0EDD40-A8CA-4838-81B8-6D7CDA2D50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36152-522D-534E-A387-BE770A7CAF94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684597-8828-4F0D-9ED5-B7D32E5CACA8}"/>
              </a:ext>
            </a:extLst>
          </p:cNvPr>
          <p:cNvSpPr txBox="1"/>
          <p:nvPr/>
        </p:nvSpPr>
        <p:spPr>
          <a:xfrm>
            <a:off x="7322112" y="5708519"/>
            <a:ext cx="39755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s://www.flickr.com/photos/8497488@N06/7958489114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nc-nd/3.0/"/>
              </a:rPr>
              <a:t>CC BY-NC-ND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158044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7E9D5-AA34-4062-A7E0-CB51A9042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Role of a Title IX Coordinator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ADC2D8-4D9C-466E-8827-E5138C6D28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600" y="1472069"/>
            <a:ext cx="9956800" cy="4191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Serve as an impartial representative of the institution:  </a:t>
            </a:r>
          </a:p>
          <a:p>
            <a:pPr lvl="1"/>
            <a:r>
              <a:rPr lang="en-US" dirty="0"/>
              <a:t>Ensure involved parties are treated equitably throughout the process </a:t>
            </a:r>
          </a:p>
          <a:p>
            <a:pPr lvl="1"/>
            <a:r>
              <a:rPr lang="en-US" dirty="0"/>
              <a:t>Avoid prejudging the facts of a matter prior to the conclusion of the process </a:t>
            </a:r>
          </a:p>
          <a:p>
            <a:pPr lvl="1"/>
            <a:r>
              <a:rPr lang="en-US" dirty="0"/>
              <a:t>Avoid conflicts of interest and bias </a:t>
            </a:r>
          </a:p>
          <a:p>
            <a:pPr lvl="2"/>
            <a:r>
              <a:rPr lang="en-US" dirty="0"/>
              <a:t>Recuse yourself and others as necessary 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786453-2C17-4A10-8C92-91EB10604C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36152-522D-534E-A387-BE770A7CAF94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94657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273D2-1E53-498E-AB31-2259DA1CF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6298" y="274639"/>
            <a:ext cx="9956800" cy="1143000"/>
          </a:xfrm>
        </p:spPr>
        <p:txBody>
          <a:bodyPr/>
          <a:lstStyle/>
          <a:p>
            <a:r>
              <a:rPr lang="en-US" b="1" dirty="0"/>
              <a:t>Hearing Logistics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94234E-B3DF-4F4E-AF6D-7595520557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2354" y="1226916"/>
            <a:ext cx="10830047" cy="4791919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At the request of either party, the parties must be permitted to be in separate rooms 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Hearings may be conducted in-person or via videoconferencing</a:t>
            </a:r>
          </a:p>
          <a:p>
            <a:pPr lvl="1"/>
            <a:r>
              <a:rPr lang="en-US" dirty="0"/>
              <a:t>Ensure decision- makers receive training on how to use technology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Have available all directly related information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Institutions permitted to establish rules of decorum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All hearings must be recorded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89919B-8FDB-4564-B0C9-401FE334B5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36152-522D-534E-A387-BE770A7CAF94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22809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D32C1-0170-432B-AB14-B01C2B3EE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Standard of Evidence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B793EF4-EA7F-4B7A-9C9E-825425226E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83911" y="1417639"/>
            <a:ext cx="5115289" cy="4525962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Decisions regarding student and employee alleged misconduct are based on a preponderance of the evidence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Content Placeholder 7" descr="A picture containing light&#10;&#10;Description automatically generated">
            <a:extLst>
              <a:ext uri="{FF2B5EF4-FFF2-40B4-BE49-F238E27FC236}">
                <a16:creationId xmlns:a16="http://schemas.microsoft.com/office/drawing/2014/main" id="{49B14326-903B-4989-A3B2-D05B12A02BD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7261907" y="1408959"/>
            <a:ext cx="3746182" cy="43434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6BF1CC-9337-4747-AFE2-019980BCA0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36152-522D-534E-A387-BE770A7CAF94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F0EE29-026E-48E1-B251-2EC39B996908}"/>
              </a:ext>
            </a:extLst>
          </p:cNvPr>
          <p:cNvSpPr txBox="1"/>
          <p:nvPr/>
        </p:nvSpPr>
        <p:spPr>
          <a:xfrm>
            <a:off x="7261907" y="5752359"/>
            <a:ext cx="37461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://www.pngall.com/scales-pn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nc/3.0/"/>
              </a:rPr>
              <a:t>CC BY-NC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74033062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2BC86-2D13-4E1C-8D51-B9B4EA9AB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Written Decision </a:t>
            </a:r>
            <a:r>
              <a:rPr lang="en-US" sz="2400" dirty="0"/>
              <a:t>§106.45(b)(7)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C4F41B-A2C7-4D37-868A-B56ECD0A02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8020" y="1417638"/>
            <a:ext cx="10494380" cy="457804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Provided to both parties simultaneously must include: </a:t>
            </a:r>
          </a:p>
          <a:p>
            <a:pPr lvl="1"/>
            <a:r>
              <a:rPr lang="en-US" dirty="0"/>
              <a:t>The allegations </a:t>
            </a:r>
          </a:p>
          <a:p>
            <a:pPr lvl="1"/>
            <a:r>
              <a:rPr lang="en-US" dirty="0"/>
              <a:t>The procedural steps from the complaint through determination </a:t>
            </a:r>
          </a:p>
          <a:p>
            <a:pPr lvl="1"/>
            <a:r>
              <a:rPr lang="en-US" dirty="0"/>
              <a:t>Findings of fact supporting the determination </a:t>
            </a:r>
          </a:p>
          <a:p>
            <a:pPr lvl="1"/>
            <a:r>
              <a:rPr lang="en-US" dirty="0"/>
              <a:t>Determinations regarding responsibility, sanctions (and remedies) along with the supporting evidence and rationale </a:t>
            </a:r>
          </a:p>
          <a:p>
            <a:pPr lvl="1"/>
            <a:r>
              <a:rPr lang="en-US" dirty="0"/>
              <a:t>Information on the appeals process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2C3615-8B70-4314-978C-4BCCF3CDEC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36152-522D-534E-A387-BE770A7CAF94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70026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FA2B4-EBF0-4B9C-95A8-3E175B86B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Appeals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4D7F60-2842-49DD-BBFA-E19CF01598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4562" y="1307939"/>
            <a:ext cx="5824638" cy="4635662"/>
          </a:xfrm>
        </p:spPr>
        <p:txBody>
          <a:bodyPr>
            <a:normAutofit fontScale="92500"/>
          </a:bodyPr>
          <a:lstStyle/>
          <a:p>
            <a:r>
              <a:rPr lang="en-US" dirty="0"/>
              <a:t>Parties will continue to have both institutional level and Board level appeal opportunities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Grounds for an appeal: </a:t>
            </a:r>
          </a:p>
          <a:p>
            <a:pPr lvl="1"/>
            <a:r>
              <a:rPr lang="en-US" dirty="0"/>
              <a:t>New information </a:t>
            </a:r>
          </a:p>
          <a:p>
            <a:pPr lvl="1"/>
            <a:r>
              <a:rPr lang="en-US" dirty="0"/>
              <a:t>Procedural Error</a:t>
            </a:r>
          </a:p>
          <a:p>
            <a:pPr lvl="2"/>
            <a:r>
              <a:rPr lang="en-US" dirty="0"/>
              <a:t>Ex. Bias or conflict of interest of Title IX personnel </a:t>
            </a:r>
          </a:p>
          <a:p>
            <a:pPr lvl="1"/>
            <a:r>
              <a:rPr lang="en-US" dirty="0"/>
              <a:t>Finding inconsistent with the weight of the information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FA16970-E73E-4BD0-91EC-EEFE301DF45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6707230" y="1550860"/>
            <a:ext cx="4911181" cy="4023446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D20E71-4BE7-4059-BEE2-AADF8DD737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36152-522D-534E-A387-BE770A7CAF94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799A96-EDDA-4B14-92EF-258BA053B72C}"/>
              </a:ext>
            </a:extLst>
          </p:cNvPr>
          <p:cNvSpPr txBox="1"/>
          <p:nvPr/>
        </p:nvSpPr>
        <p:spPr>
          <a:xfrm>
            <a:off x="7252562" y="5476695"/>
            <a:ext cx="396175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4" tooltip="http://writersally.blogspot.com/2015/12/iwsgprepping-for-next-step.html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5" tooltip="https://creativecommons.org/licenses/by-nc-nd/3.0/"/>
              </a:rPr>
              <a:t>CC BY-NC-ND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39925440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52CD1-AC7E-4DA7-B068-875EAEC37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57061"/>
            <a:ext cx="10515600" cy="1325563"/>
          </a:xfrm>
        </p:spPr>
        <p:txBody>
          <a:bodyPr/>
          <a:lstStyle/>
          <a:p>
            <a:r>
              <a:rPr lang="en-US" b="1" dirty="0"/>
              <a:t>Additional Provisions</a:t>
            </a:r>
          </a:p>
        </p:txBody>
      </p:sp>
    </p:spTree>
    <p:extLst>
      <p:ext uri="{BB962C8B-B14F-4D97-AF65-F5344CB8AC3E}">
        <p14:creationId xmlns:p14="http://schemas.microsoft.com/office/powerpoint/2010/main" val="133243503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8F1E1-A7BA-4DF2-A90A-F62FA9582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Record Keeping </a:t>
            </a:r>
            <a:r>
              <a:rPr lang="en-US" sz="2400" dirty="0"/>
              <a:t>§106.45(b)(10)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CE7589-9662-4665-8A12-3368B2D200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8350" y="1250066"/>
            <a:ext cx="5530850" cy="4693535"/>
          </a:xfrm>
        </p:spPr>
        <p:txBody>
          <a:bodyPr>
            <a:normAutofit/>
          </a:bodyPr>
          <a:lstStyle/>
          <a:p>
            <a:r>
              <a:rPr lang="en-US" dirty="0"/>
              <a:t>7-year records retention mandate:</a:t>
            </a:r>
          </a:p>
          <a:p>
            <a:pPr lvl="1"/>
            <a:r>
              <a:rPr lang="en-US" dirty="0"/>
              <a:t>Reports </a:t>
            </a:r>
            <a:r>
              <a:rPr lang="en-US" sz="2000" dirty="0"/>
              <a:t>[supportive measures, why not deliberately indifferent and what measures taken to restore or preserve equal access]  </a:t>
            </a:r>
            <a:endParaRPr lang="en-US" dirty="0"/>
          </a:p>
          <a:p>
            <a:pPr lvl="1"/>
            <a:r>
              <a:rPr lang="en-US" dirty="0"/>
              <a:t>Investigations </a:t>
            </a:r>
            <a:r>
              <a:rPr lang="en-US" sz="1800" dirty="0"/>
              <a:t>[determinations, recording of hearing, sanctions and remedies implemented] </a:t>
            </a:r>
            <a:endParaRPr lang="en-US" dirty="0"/>
          </a:p>
          <a:p>
            <a:pPr lvl="1"/>
            <a:r>
              <a:rPr lang="en-US" dirty="0"/>
              <a:t>Appeals </a:t>
            </a:r>
          </a:p>
          <a:p>
            <a:pPr lvl="1"/>
            <a:r>
              <a:rPr lang="en-US" dirty="0"/>
              <a:t>Informal resolutions </a:t>
            </a:r>
            <a:r>
              <a:rPr lang="en-US" sz="1800" dirty="0"/>
              <a:t>[results]</a:t>
            </a:r>
          </a:p>
          <a:p>
            <a:pPr lvl="1"/>
            <a:r>
              <a:rPr lang="en-US" dirty="0"/>
              <a:t>Training materials </a:t>
            </a:r>
          </a:p>
        </p:txBody>
      </p:sp>
      <p:pic>
        <p:nvPicPr>
          <p:cNvPr id="7" name="Content Placeholder 6" descr="A close up of a toy&#10;&#10;Description automatically generated">
            <a:extLst>
              <a:ext uri="{FF2B5EF4-FFF2-40B4-BE49-F238E27FC236}">
                <a16:creationId xmlns:a16="http://schemas.microsoft.com/office/drawing/2014/main" id="{1E3A6885-2BEB-4A21-AA4D-B55FF65EDC1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6661150" y="1417639"/>
            <a:ext cx="4762500" cy="4171950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652BF4-36E6-4D2F-BEBE-C822DF013DD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36152-522D-534E-A387-BE770A7CAF94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61C31C-33F0-4771-B229-9F8933932279}"/>
              </a:ext>
            </a:extLst>
          </p:cNvPr>
          <p:cNvSpPr txBox="1"/>
          <p:nvPr/>
        </p:nvSpPr>
        <p:spPr>
          <a:xfrm>
            <a:off x="6661150" y="5857875"/>
            <a:ext cx="47625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://asesordecalidad.blogspot.com/2015/02/listado-de-procedimientos-segun-iso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nc-sa/3.0/"/>
              </a:rPr>
              <a:t>CC BY-SA-NC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93016965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E5EA6-7817-41C9-B979-858A297A7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516" y="274639"/>
            <a:ext cx="9956800" cy="1143000"/>
          </a:xfrm>
        </p:spPr>
        <p:txBody>
          <a:bodyPr/>
          <a:lstStyle/>
          <a:p>
            <a:r>
              <a:rPr lang="en-US" b="1" dirty="0"/>
              <a:t>Training Considerations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A3F7FD-BA97-401B-B6A2-EF6F042B5B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13338"/>
            <a:ext cx="10972800" cy="45778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§106.45(b)(10)D </a:t>
            </a:r>
            <a:r>
              <a:rPr lang="en-US" dirty="0"/>
              <a:t>All materials used to train Title IX Coordinators, investigators, decision-makers, and anyone who facilitates an informal resolution process must be publicly available on your website </a:t>
            </a:r>
          </a:p>
          <a:p>
            <a:r>
              <a:rPr lang="en-US" dirty="0"/>
              <a:t>Ensure materials do not include or rely on sex stereotypes</a:t>
            </a:r>
          </a:p>
          <a:p>
            <a:r>
              <a:rPr lang="en-US" dirty="0"/>
              <a:t>Promote neutrality and fairness throughout the administrative process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1FE5EF-0EEB-411A-B25C-0F309C03C4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36152-522D-534E-A387-BE770A7CAF94}" type="slidenum">
              <a:rPr lang="en-US" smtClean="0"/>
              <a:pPr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87638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7831" y="274639"/>
            <a:ext cx="10474569" cy="1143000"/>
          </a:xfrm>
        </p:spPr>
        <p:txBody>
          <a:bodyPr>
            <a:normAutofit/>
          </a:bodyPr>
          <a:lstStyle/>
          <a:p>
            <a:r>
              <a:rPr lang="en-US" b="1" dirty="0"/>
              <a:t>Website Considerations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6138" y="1283677"/>
            <a:ext cx="10826262" cy="4507524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§106.8(b) </a:t>
            </a:r>
            <a:r>
              <a:rPr lang="en-US" dirty="0"/>
              <a:t>Mandates notification and dissemination of applicable policies and procedures </a:t>
            </a:r>
          </a:p>
          <a:p>
            <a:pPr lvl="1"/>
            <a:r>
              <a:rPr lang="en-US" dirty="0"/>
              <a:t>Title IX Coordinator contact information </a:t>
            </a:r>
          </a:p>
          <a:p>
            <a:pPr lvl="1"/>
            <a:r>
              <a:rPr lang="en-US" dirty="0"/>
              <a:t>Reporting options </a:t>
            </a:r>
          </a:p>
          <a:p>
            <a:pPr lvl="1"/>
            <a:r>
              <a:rPr lang="en-US" dirty="0"/>
              <a:t>Notice of updated policies and procedures 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Title IX Coordinator and/or Assistant Secretary can field questions</a:t>
            </a:r>
          </a:p>
          <a:p>
            <a:pPr lvl="1"/>
            <a:r>
              <a:rPr lang="en-US" dirty="0"/>
              <a:t>Reporting and resolving other alleged Title IX violations  </a:t>
            </a:r>
          </a:p>
          <a:p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2287198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336152-522D-534E-A387-BE770A7CAF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</a:endParaRPr>
          </a:p>
        </p:txBody>
      </p:sp>
      <p:pic>
        <p:nvPicPr>
          <p:cNvPr id="5" name="Content Placeholder 9" descr="Kommentare Blasen Sprechblase · Kostenlose Vektorgrafik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258" y="645694"/>
            <a:ext cx="7478835" cy="51027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flipH="1">
            <a:off x="3674142" y="4400550"/>
            <a:ext cx="8331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76737" y="887329"/>
            <a:ext cx="8271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74142" y="696134"/>
            <a:ext cx="628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67723" y="4400550"/>
            <a:ext cx="9474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!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12816" y="2289996"/>
            <a:ext cx="628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…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812840" y="700867"/>
            <a:ext cx="628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379250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5C84E-94EE-4CCA-AE6A-26403DC91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Overview of Updated Sexual Misconduct Policy</a:t>
            </a:r>
          </a:p>
        </p:txBody>
      </p:sp>
    </p:spTree>
    <p:extLst>
      <p:ext uri="{BB962C8B-B14F-4D97-AF65-F5344CB8AC3E}">
        <p14:creationId xmlns:p14="http://schemas.microsoft.com/office/powerpoint/2010/main" val="1322790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93D27-3BF3-4397-8EB3-1B5282149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2400" y="261703"/>
            <a:ext cx="9956800" cy="1143000"/>
          </a:xfrm>
        </p:spPr>
        <p:txBody>
          <a:bodyPr/>
          <a:lstStyle/>
          <a:p>
            <a:r>
              <a:rPr lang="en-US" b="1" dirty="0"/>
              <a:t>What Has Changed?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EDD3C-6CF9-473E-ABC8-4D26688287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178169"/>
            <a:ext cx="5328138" cy="489368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60000"/>
              </a:lnSpc>
            </a:pPr>
            <a:r>
              <a:rPr lang="en-US" dirty="0"/>
              <a:t>Definitions of Prohibited Conduct </a:t>
            </a:r>
          </a:p>
          <a:p>
            <a:pPr>
              <a:lnSpc>
                <a:spcPct val="160000"/>
              </a:lnSpc>
            </a:pPr>
            <a:r>
              <a:rPr lang="en-US" dirty="0"/>
              <a:t>Title IX Jurisdiction </a:t>
            </a:r>
          </a:p>
          <a:p>
            <a:pPr>
              <a:lnSpc>
                <a:spcPct val="160000"/>
              </a:lnSpc>
            </a:pPr>
            <a:r>
              <a:rPr lang="en-US" dirty="0"/>
              <a:t>Provisions on Retaliation, Amnesty, False Statements </a:t>
            </a:r>
          </a:p>
          <a:p>
            <a:pPr>
              <a:lnSpc>
                <a:spcPct val="160000"/>
              </a:lnSpc>
            </a:pPr>
            <a:r>
              <a:rPr lang="en-US" dirty="0"/>
              <a:t>Role of Advisors</a:t>
            </a:r>
          </a:p>
          <a:p>
            <a:pPr>
              <a:lnSpc>
                <a:spcPct val="160000"/>
              </a:lnSpc>
            </a:pPr>
            <a:r>
              <a:rPr lang="en-US" dirty="0"/>
              <a:t>Adjudication Process </a:t>
            </a:r>
          </a:p>
          <a:p>
            <a:pPr>
              <a:lnSpc>
                <a:spcPct val="160000"/>
              </a:lnSpc>
            </a:pPr>
            <a:r>
              <a:rPr lang="en-US" dirty="0"/>
              <a:t>Timeframe for Completion </a:t>
            </a:r>
          </a:p>
          <a:p>
            <a:pPr>
              <a:lnSpc>
                <a:spcPct val="160000"/>
              </a:lnSpc>
            </a:pPr>
            <a:r>
              <a:rPr lang="en-US" dirty="0"/>
              <a:t>More...</a:t>
            </a:r>
          </a:p>
        </p:txBody>
      </p:sp>
      <p:pic>
        <p:nvPicPr>
          <p:cNvPr id="7" name="Content Placeholder 6" descr="A close up of a street sign in front of a cloudy blue sky&#10;&#10;Description automatically generated">
            <a:extLst>
              <a:ext uri="{FF2B5EF4-FFF2-40B4-BE49-F238E27FC236}">
                <a16:creationId xmlns:a16="http://schemas.microsoft.com/office/drawing/2014/main" id="{7833E355-7950-4B6F-8D84-7E971AD10A8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6502400" y="2080063"/>
            <a:ext cx="5080000" cy="3383674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808005-ED64-4B42-BE57-9C3A530DF3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36152-522D-534E-A387-BE770A7CAF94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B2DE15-3A2B-401E-9E33-5E79871C677C}"/>
              </a:ext>
            </a:extLst>
          </p:cNvPr>
          <p:cNvSpPr txBox="1"/>
          <p:nvPr/>
        </p:nvSpPr>
        <p:spPr>
          <a:xfrm>
            <a:off x="6502400" y="5463737"/>
            <a:ext cx="508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s://geobrava.wordpress.com/2015/08/07/why-digital-transformation-is-about-survival-of-the-fittest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4086141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309E133-4FA4-482E-A4BA-B14D1A4BA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600" y="232755"/>
            <a:ext cx="9956800" cy="1143000"/>
          </a:xfrm>
        </p:spPr>
        <p:txBody>
          <a:bodyPr/>
          <a:lstStyle/>
          <a:p>
            <a:r>
              <a:rPr lang="en-US" b="1" dirty="0"/>
              <a:t>What Has Remained the Same?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89B0B3-83B9-4A87-B73E-F890B6ABED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2043" y="1252187"/>
            <a:ext cx="10680357" cy="4854359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60000"/>
              </a:lnSpc>
            </a:pPr>
            <a:r>
              <a:rPr lang="en-US" dirty="0"/>
              <a:t>Scope of Sexual Misconduct </a:t>
            </a:r>
          </a:p>
          <a:p>
            <a:pPr>
              <a:lnSpc>
                <a:spcPct val="160000"/>
              </a:lnSpc>
            </a:pPr>
            <a:r>
              <a:rPr lang="en-US" dirty="0"/>
              <a:t>Jurisdictional reach of Sexual Misconduct </a:t>
            </a:r>
          </a:p>
          <a:p>
            <a:pPr>
              <a:lnSpc>
                <a:spcPct val="160000"/>
              </a:lnSpc>
            </a:pPr>
            <a:r>
              <a:rPr lang="en-US" dirty="0"/>
              <a:t>Responsible/Confidential/Privileged Employee designations </a:t>
            </a:r>
          </a:p>
          <a:p>
            <a:pPr>
              <a:lnSpc>
                <a:spcPct val="160000"/>
              </a:lnSpc>
            </a:pPr>
            <a:r>
              <a:rPr lang="en-US" dirty="0"/>
              <a:t>Definition of consent and incapacitation</a:t>
            </a:r>
          </a:p>
          <a:p>
            <a:pPr>
              <a:lnSpc>
                <a:spcPct val="160000"/>
              </a:lnSpc>
            </a:pPr>
            <a:r>
              <a:rPr lang="en-US" dirty="0"/>
              <a:t>Standard of evidence </a:t>
            </a:r>
          </a:p>
          <a:p>
            <a:pPr>
              <a:lnSpc>
                <a:spcPct val="160000"/>
              </a:lnSpc>
            </a:pPr>
            <a:r>
              <a:rPr lang="en-US" dirty="0"/>
              <a:t>System Office oversight </a:t>
            </a:r>
          </a:p>
          <a:p>
            <a:pPr>
              <a:lnSpc>
                <a:spcPct val="160000"/>
              </a:lnSpc>
            </a:pPr>
            <a:r>
              <a:rPr lang="en-US" dirty="0"/>
              <a:t>Support services, Interim measures</a:t>
            </a:r>
          </a:p>
          <a:p>
            <a:endParaRPr lang="en-US" dirty="0"/>
          </a:p>
        </p:txBody>
      </p:sp>
      <p:sp>
        <p:nvSpPr>
          <p:cNvPr id="15" name="Slide Number Placeholder 4">
            <a:extLst>
              <a:ext uri="{FF2B5EF4-FFF2-40B4-BE49-F238E27FC236}">
                <a16:creationId xmlns:a16="http://schemas.microsoft.com/office/drawing/2014/main" id="{667F7CC6-1FFF-4F12-BF6E-7EAD29EF57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64336152-522D-534E-A387-BE770A7CAF94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3089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A601950-98FB-476B-94F8-18E01FDDA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r>
              <a:rPr lang="en-US" b="1" dirty="0"/>
              <a:t>Reporting Prohibited Conduct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E7DDEB-F1F9-4EDD-A80B-A837D406C84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55400" y="6229350"/>
            <a:ext cx="736600" cy="366713"/>
          </a:xfrm>
          <a:prstGeom prst="rect">
            <a:avLst/>
          </a:prstGeom>
        </p:spPr>
        <p:txBody>
          <a:bodyPr/>
          <a:lstStyle/>
          <a:p>
            <a:fld id="{64336152-522D-534E-A387-BE770A7CAF94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643629"/>
      </p:ext>
    </p:extLst>
  </p:cSld>
  <p:clrMapOvr>
    <a:masterClrMapping/>
  </p:clrMapOvr>
</p:sld>
</file>

<file path=ppt/theme/theme1.xml><?xml version="1.0" encoding="utf-8"?>
<a:theme xmlns:a="http://schemas.openxmlformats.org/drawingml/2006/main" name="Main title USG Standard whi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econdary slides USG Widescreen whit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2F8C77C1560874D9BEC937BA26A4C15" ma:contentTypeVersion="13" ma:contentTypeDescription="Create a new document." ma:contentTypeScope="" ma:versionID="bcc0cce2f129a88cb22a904f5c12419c">
  <xsd:schema xmlns:xsd="http://www.w3.org/2001/XMLSchema" xmlns:xs="http://www.w3.org/2001/XMLSchema" xmlns:p="http://schemas.microsoft.com/office/2006/metadata/properties" xmlns:ns2="81002d4d-d276-43e0-93f5-e4301bf3b863" xmlns:ns3="e8660b5b-3f8e-4b8b-b835-2bbfd429e3af" targetNamespace="http://schemas.microsoft.com/office/2006/metadata/properties" ma:root="true" ma:fieldsID="7635bfee3e5ee7147ff40625f202a877" ns2:_="" ns3:_="">
    <xsd:import namespace="81002d4d-d276-43e0-93f5-e4301bf3b863"/>
    <xsd:import namespace="e8660b5b-3f8e-4b8b-b835-2bbfd429e3a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002d4d-d276-43e0-93f5-e4301bf3b86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660b5b-3f8e-4b8b-b835-2bbfd429e3a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E90B8BE-6440-4E03-B657-4852A3718E15}"/>
</file>

<file path=customXml/itemProps2.xml><?xml version="1.0" encoding="utf-8"?>
<ds:datastoreItem xmlns:ds="http://schemas.openxmlformats.org/officeDocument/2006/customXml" ds:itemID="{A42C19DD-F73D-4C1A-B8AC-684ED01FC4C3}"/>
</file>

<file path=customXml/itemProps3.xml><?xml version="1.0" encoding="utf-8"?>
<ds:datastoreItem xmlns:ds="http://schemas.openxmlformats.org/officeDocument/2006/customXml" ds:itemID="{A85AF410-F986-46E8-B867-F0DC02775093}"/>
</file>

<file path=docProps/app.xml><?xml version="1.0" encoding="utf-8"?>
<Properties xmlns="http://schemas.openxmlformats.org/officeDocument/2006/extended-properties" xmlns:vt="http://schemas.openxmlformats.org/officeDocument/2006/docPropsVTypes">
  <TotalTime>692</TotalTime>
  <Words>2680</Words>
  <Application>Microsoft Office PowerPoint</Application>
  <PresentationFormat>Widescreen</PresentationFormat>
  <Paragraphs>521</Paragraphs>
  <Slides>58</Slides>
  <Notes>58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58</vt:i4>
      </vt:variant>
    </vt:vector>
  </HeadingPairs>
  <TitlesOfParts>
    <vt:vector size="65" baseType="lpstr">
      <vt:lpstr>Arial</vt:lpstr>
      <vt:lpstr>Calibri</vt:lpstr>
      <vt:lpstr>Century</vt:lpstr>
      <vt:lpstr>Century Gothic</vt:lpstr>
      <vt:lpstr>Georgia</vt:lpstr>
      <vt:lpstr>Main title USG Standard white</vt:lpstr>
      <vt:lpstr>Secondary slides USG Widescreen white</vt:lpstr>
      <vt:lpstr>Title IX Coordinator Training Fall 2020  </vt:lpstr>
      <vt:lpstr>PowerPoint Presentation</vt:lpstr>
      <vt:lpstr>What is Required under the Final Rule </vt:lpstr>
      <vt:lpstr>The Role of a Title IX Coordinator </vt:lpstr>
      <vt:lpstr>The Role of a Title IX Coordinator </vt:lpstr>
      <vt:lpstr>Overview of Updated Sexual Misconduct Policy</vt:lpstr>
      <vt:lpstr>What Has Changed? </vt:lpstr>
      <vt:lpstr>What Has Remained the Same? </vt:lpstr>
      <vt:lpstr>Reporting Prohibited Conduct </vt:lpstr>
      <vt:lpstr>Effective Date </vt:lpstr>
      <vt:lpstr>PowerPoint Presentation</vt:lpstr>
      <vt:lpstr>Title IX Sexual Harassment §106.30</vt:lpstr>
      <vt:lpstr>Key Categories of Prohibited Conduct </vt:lpstr>
      <vt:lpstr>Sexual Harassment (Student on Student)</vt:lpstr>
      <vt:lpstr>Sexual Harassment (Other) </vt:lpstr>
      <vt:lpstr>Nonconsensual Sexual Contact </vt:lpstr>
      <vt:lpstr>Nonconsensual Sexual Penetration </vt:lpstr>
      <vt:lpstr>Jurisdiction </vt:lpstr>
      <vt:lpstr>Required Response to a Report §106.44(a)</vt:lpstr>
      <vt:lpstr>Support Services &amp; Interim Measures  §106.30</vt:lpstr>
      <vt:lpstr>Emergency Removal §106.44(c)&amp;(d)</vt:lpstr>
      <vt:lpstr>Complaints of Sexual Misconduct </vt:lpstr>
      <vt:lpstr>Formal Complaint §106.30</vt:lpstr>
      <vt:lpstr>Title IX Coordinator Initiated Complaints </vt:lpstr>
      <vt:lpstr>Complaint Process </vt:lpstr>
      <vt:lpstr>Complaint Consolidation </vt:lpstr>
      <vt:lpstr>Notice of Complaint §106.45(b)(2)</vt:lpstr>
      <vt:lpstr>Notice of Complaint §106.45(b)(2)</vt:lpstr>
      <vt:lpstr>Retaliation §106.71</vt:lpstr>
      <vt:lpstr>Additional Noteworthy Provisions </vt:lpstr>
      <vt:lpstr>Formal Complaint Dismissal §106.45(b)(3)</vt:lpstr>
      <vt:lpstr>USG Complaint Dismissal </vt:lpstr>
      <vt:lpstr>The Investigation Process </vt:lpstr>
      <vt:lpstr>Expectations of Coordinators </vt:lpstr>
      <vt:lpstr>Advisors  </vt:lpstr>
      <vt:lpstr>Evidentiary Considerations §106.45(b)(5)</vt:lpstr>
      <vt:lpstr>Access to Information §106.45(b)(5)(vi) </vt:lpstr>
      <vt:lpstr>The Investigation Report §106.45(5)(vii) </vt:lpstr>
      <vt:lpstr>Informal Resolution </vt:lpstr>
      <vt:lpstr>Considerations </vt:lpstr>
      <vt:lpstr>Informal Resolution under Title IX §106.45(b)(9)</vt:lpstr>
      <vt:lpstr>Additional Considerations </vt:lpstr>
      <vt:lpstr>Formal Adjudication </vt:lpstr>
      <vt:lpstr>Live Hearing §106.45(b)(6)</vt:lpstr>
      <vt:lpstr>Adjudication Processes </vt:lpstr>
      <vt:lpstr>Hearing Officer </vt:lpstr>
      <vt:lpstr>Hearing Panel or Single-Decision Maker </vt:lpstr>
      <vt:lpstr>Advisors §106.45(b)(6)</vt:lpstr>
      <vt:lpstr>Notice of Hearing  </vt:lpstr>
      <vt:lpstr>Hearing Logistics </vt:lpstr>
      <vt:lpstr>Standard of Evidence </vt:lpstr>
      <vt:lpstr>The Written Decision §106.45(b)(7)</vt:lpstr>
      <vt:lpstr>Appeals </vt:lpstr>
      <vt:lpstr>Additional Provisions</vt:lpstr>
      <vt:lpstr>Record Keeping §106.45(b)(10)</vt:lpstr>
      <vt:lpstr>Training Considerations </vt:lpstr>
      <vt:lpstr>Website Considerations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IX Coordinator Training Fall 2020</dc:title>
  <dc:creator>Na'Tasha Webb-Prather</dc:creator>
  <cp:lastModifiedBy>Lori McCarty</cp:lastModifiedBy>
  <cp:revision>12</cp:revision>
  <cp:lastPrinted>2020-08-12T11:51:50Z</cp:lastPrinted>
  <dcterms:created xsi:type="dcterms:W3CDTF">2020-08-12T10:29:05Z</dcterms:created>
  <dcterms:modified xsi:type="dcterms:W3CDTF">2020-08-14T13:42:37Z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0x010100E2F8C77C1560874D9BEC937BA26A4C15</vt:lpwstr>
  </property>
</Properties>
</file>