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handoutMasterIdLst>
    <p:handoutMasterId r:id="rId16"/>
  </p:handoutMasterIdLst>
  <p:sldIdLst>
    <p:sldId id="256" r:id="rId2"/>
    <p:sldId id="328" r:id="rId3"/>
    <p:sldId id="258" r:id="rId4"/>
    <p:sldId id="259" r:id="rId5"/>
    <p:sldId id="327" r:id="rId6"/>
    <p:sldId id="262" r:id="rId7"/>
    <p:sldId id="274" r:id="rId8"/>
    <p:sldId id="275" r:id="rId9"/>
    <p:sldId id="324" r:id="rId10"/>
    <p:sldId id="276" r:id="rId11"/>
    <p:sldId id="330" r:id="rId12"/>
    <p:sldId id="277" r:id="rId13"/>
    <p:sldId id="332" r:id="rId14"/>
  </p:sldIdLst>
  <p:sldSz cx="9144000" cy="6858000" type="screen4x3"/>
  <p:notesSz cx="9296400" cy="688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610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This presentation can be found at http://www.mga.edu/risk-management/training.aspx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EE7CB6E-6A2E-4889-B575-2AC0366C823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8915A342-9878-44DE-BBEB-57DFE6892E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75552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/>
              <a:t>This presentation can be found at http://www.mga.edu/risk-management/training.aspx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45286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05FB155-3DE0-4B0A-B3BB-CAF7E61ABBC3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00388" y="860425"/>
            <a:ext cx="3095625" cy="2322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11872"/>
            <a:ext cx="7437120" cy="2709714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536528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8C3A849-6F77-438A-8646-3C3364BDB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60798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C3A849-6F77-438A-8646-3C3364BDB4E6}" type="slidenum">
              <a:rPr lang="en-US" smtClean="0"/>
              <a:t>9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This presentation can be found at http://www.mga.edu/risk-management/training.aspx</a:t>
            </a:r>
          </a:p>
        </p:txBody>
      </p:sp>
    </p:spTree>
    <p:extLst>
      <p:ext uri="{BB962C8B-B14F-4D97-AF65-F5344CB8AC3E}">
        <p14:creationId xmlns:p14="http://schemas.microsoft.com/office/powerpoint/2010/main" val="18282581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FDD07A1-A22E-4224-98F9-3F665F42AE79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E78D867-E743-4A74-B526-58651D8015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hyperlink" Target="https://www.daltonstate.edu/skins/userfiles/files/DSC%20EOP%208_7_2017%20CompletedACCESSIBLE3-1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alphaModFix amt="38000"/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57200"/>
            <a:ext cx="7086600" cy="1524000"/>
          </a:xfrm>
        </p:spPr>
        <p:txBody>
          <a:bodyPr>
            <a:noAutofit/>
          </a:bodyPr>
          <a:lstStyle/>
          <a:p>
            <a:pPr algn="l"/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otum" panose="020B0600000101010101" pitchFamily="34" charset="-127"/>
              </a:rPr>
              <a:t>Residence life </a:t>
            </a:r>
            <a:b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otum" panose="020B0600000101010101" pitchFamily="34" charset="-127"/>
              </a:rPr>
            </a:br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Dotum" panose="020B0600000101010101" pitchFamily="34" charset="-127"/>
              </a:rPr>
              <a:t>Safety Training</a:t>
            </a:r>
            <a:endParaRPr lang="en-US" sz="54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Dotu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9167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7520940" cy="548640"/>
          </a:xfrm>
        </p:spPr>
        <p:txBody>
          <a:bodyPr/>
          <a:lstStyle/>
          <a:p>
            <a:r>
              <a:rPr lang="en-US" sz="4400" dirty="0">
                <a:solidFill>
                  <a:schemeClr val="accent3"/>
                </a:solidFill>
              </a:rPr>
              <a:t>First aid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739222"/>
            <a:ext cx="8696395" cy="428997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F"/>
            </a:pPr>
            <a:r>
              <a:rPr lang="en-US" sz="1800" b="0" dirty="0"/>
              <a:t>Remain calm and assess the situation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1800" b="0" dirty="0"/>
              <a:t>Do not put yourself in danger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1800" b="0" dirty="0"/>
          </a:p>
          <a:p>
            <a:pPr marL="0" indent="0"/>
            <a:r>
              <a:rPr lang="en-US" sz="1800" i="1" dirty="0"/>
              <a:t>Medical Emergency: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1800" b="0" dirty="0"/>
              <a:t>Contact DSC Public Safety (706) 272-4461 or 911 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1800" b="0" dirty="0"/>
              <a:t>Do not move injured person unless they are in immediate danger of further injury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1800" b="0" dirty="0"/>
              <a:t>Check breathing &amp; initiate first aid – do not touch individual without personal protection if there is danger of coming into contact with bodily fluids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1800" b="0" dirty="0"/>
              <a:t>Only perform CPR if certified</a:t>
            </a:r>
          </a:p>
          <a:p>
            <a:pPr marL="0" indent="0"/>
            <a:r>
              <a:rPr lang="en-US" sz="1800" i="1" dirty="0"/>
              <a:t>Minor Injury: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Utilize items in the nearest first aid kit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Instruct individual to consult with their doctor or Health Services 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endParaRPr lang="en-US" sz="1800" b="0" dirty="0"/>
          </a:p>
        </p:txBody>
      </p:sp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69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42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63000" cy="548640"/>
          </a:xfrm>
        </p:spPr>
        <p:txBody>
          <a:bodyPr/>
          <a:lstStyle/>
          <a:p>
            <a:r>
              <a:rPr lang="en-US" sz="3200" dirty="0">
                <a:solidFill>
                  <a:schemeClr val="accent3"/>
                </a:solidFill>
              </a:rPr>
              <a:t>Automated external defibrillator (AED)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3" y="1066800"/>
            <a:ext cx="8719254" cy="34290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F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F"/>
            </a:pPr>
            <a:r>
              <a:rPr lang="en-US" sz="2000" b="0" dirty="0"/>
              <a:t>An AED is located in the front entrance to Mashburn Hall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F"/>
            </a:pPr>
            <a:r>
              <a:rPr lang="en-US" sz="2000" b="0" dirty="0"/>
              <a:t>The AED will give you step-by-step voice prompts to follow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F"/>
            </a:pPr>
            <a:r>
              <a:rPr lang="en-US" sz="2000" b="0" dirty="0"/>
              <a:t>Immediately summon bystander to notify DSC Public Safety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000" b="0" dirty="0"/>
          </a:p>
          <a:p>
            <a:pPr lvl="3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9144" lvl="1" indent="0">
              <a:buNone/>
            </a:pPr>
            <a:endParaRPr lang="en-US" sz="2000" b="0" dirty="0"/>
          </a:p>
        </p:txBody>
      </p:sp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34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36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520940" cy="548640"/>
          </a:xfrm>
        </p:spPr>
        <p:txBody>
          <a:bodyPr/>
          <a:lstStyle/>
          <a:p>
            <a:r>
              <a:rPr lang="en-US" sz="4400" dirty="0">
                <a:solidFill>
                  <a:schemeClr val="accent1"/>
                </a:solidFill>
              </a:rPr>
              <a:t>contact info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6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25139"/>
            <a:ext cx="8696395" cy="1066801"/>
          </a:xfrm>
        </p:spPr>
        <p:txBody>
          <a:bodyPr>
            <a:normAutofit/>
          </a:bodyPr>
          <a:lstStyle/>
          <a:p>
            <a:pPr marL="0" indent="0"/>
            <a:r>
              <a:rPr lang="en-US" sz="2800" dirty="0"/>
              <a:t>DSC Public Safety 24/7  </a:t>
            </a:r>
            <a:r>
              <a:rPr lang="en-US" sz="2800" b="0" dirty="0"/>
              <a:t>(</a:t>
            </a:r>
            <a:r>
              <a:rPr lang="en-US" sz="2800" b="0" i="1" dirty="0"/>
              <a:t>706) 272-4461</a:t>
            </a:r>
          </a:p>
          <a:p>
            <a:pPr marL="0" indent="0"/>
            <a:r>
              <a:rPr lang="en-US" sz="2800" dirty="0"/>
              <a:t>Local Fire, EMS, Police </a:t>
            </a:r>
            <a:r>
              <a:rPr lang="en-US" sz="2800" b="0" i="1" dirty="0"/>
              <a:t>911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000" b="0" dirty="0"/>
          </a:p>
          <a:p>
            <a:pPr>
              <a:buFont typeface="Wingdings" panose="05000000000000000000" pitchFamily="2" charset="2"/>
              <a:buChar char="F"/>
            </a:pP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509436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7520940" cy="548640"/>
          </a:xfrm>
        </p:spPr>
        <p:txBody>
          <a:bodyPr/>
          <a:lstStyle/>
          <a:p>
            <a:r>
              <a:rPr lang="en-US" sz="4000" dirty="0">
                <a:solidFill>
                  <a:schemeClr val="accent1"/>
                </a:solidFill>
              </a:rPr>
              <a:t>Helpful Links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5410"/>
            <a:ext cx="6682740" cy="3048000"/>
          </a:xfrm>
        </p:spPr>
        <p:txBody>
          <a:bodyPr>
            <a:normAutofit/>
          </a:bodyPr>
          <a:lstStyle/>
          <a:p>
            <a:r>
              <a:rPr lang="en-US" sz="2000" b="0" dirty="0">
                <a:hlinkClick r:id="rId2"/>
              </a:rPr>
              <a:t>DSC Emergency Plan </a:t>
            </a:r>
            <a:endParaRPr lang="en-US" sz="2000" b="0" dirty="0"/>
          </a:p>
          <a:p>
            <a:endParaRPr lang="en-US" sz="2000" b="0" dirty="0"/>
          </a:p>
          <a:p>
            <a:r>
              <a:rPr lang="en-US" sz="2000" b="0" dirty="0">
                <a:hlinkClick r:id="rId2"/>
              </a:rPr>
              <a:t>What to do in an Emergency</a:t>
            </a:r>
            <a:endParaRPr lang="en-US" sz="2000" b="0" dirty="0"/>
          </a:p>
        </p:txBody>
      </p:sp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3" cstate="screen">
              <a:alphaModFix amt="39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-15000" b="-20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91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47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077200" cy="548640"/>
          </a:xfrm>
        </p:spPr>
        <p:txBody>
          <a:bodyPr/>
          <a:lstStyle/>
          <a:p>
            <a:r>
              <a:rPr lang="en-US" sz="3200" dirty="0">
                <a:solidFill>
                  <a:schemeClr val="accent1"/>
                </a:solidFill>
              </a:rPr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838200"/>
            <a:ext cx="8719255" cy="4267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F"/>
            </a:pPr>
            <a:r>
              <a:rPr lang="en-US" sz="2800" b="0" dirty="0"/>
              <a:t>Understand the appropriate safety measures and who to contact in an event of an emergency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800" b="0" dirty="0"/>
          </a:p>
          <a:p>
            <a:pPr>
              <a:buFont typeface="Wingdings" panose="05000000000000000000" pitchFamily="2" charset="2"/>
              <a:buChar char="F"/>
            </a:pPr>
            <a:r>
              <a:rPr lang="en-US" sz="2800" b="0" dirty="0"/>
              <a:t>Aid in the safety of students in your designated building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800" b="0" dirty="0"/>
          </a:p>
          <a:p>
            <a:pPr marL="0" indent="0"/>
            <a:endParaRPr lang="en-US" sz="2800" b="0" dirty="0"/>
          </a:p>
        </p:txBody>
      </p:sp>
    </p:spTree>
    <p:extLst>
      <p:ext uri="{BB962C8B-B14F-4D97-AF65-F5344CB8AC3E}">
        <p14:creationId xmlns:p14="http://schemas.microsoft.com/office/powerpoint/2010/main" val="49049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975360"/>
            <a:ext cx="7520940" cy="548640"/>
          </a:xfrm>
        </p:spPr>
        <p:txBody>
          <a:bodyPr/>
          <a:lstStyle/>
          <a:p>
            <a:r>
              <a:rPr lang="en-US" sz="3600" dirty="0"/>
              <a:t>Snow, ice, or flooding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1905000"/>
            <a:ext cx="8696395" cy="3124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F"/>
            </a:pPr>
            <a:r>
              <a:rPr lang="en-US" sz="2600" b="0" dirty="0"/>
              <a:t>Everyone will be notified by Roadrunner Alert of what to do through campus notifications and news releases 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600" b="0" dirty="0"/>
          </a:p>
          <a:p>
            <a:pPr>
              <a:buFont typeface="Wingdings" panose="05000000000000000000" pitchFamily="2" charset="2"/>
              <a:buChar char="F"/>
            </a:pPr>
            <a:r>
              <a:rPr lang="en-US" sz="2600" b="0" dirty="0"/>
              <a:t>Public Safety will continually monitor weather, news, and road conditions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82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14300" y="152400"/>
            <a:ext cx="8915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solidFill>
                  <a:schemeClr val="accent3"/>
                </a:solidFill>
              </a:rPr>
              <a:t>Severe weather / natural hazards</a:t>
            </a:r>
          </a:p>
        </p:txBody>
      </p:sp>
    </p:spTree>
    <p:extLst>
      <p:ext uri="{BB962C8B-B14F-4D97-AF65-F5344CB8AC3E}">
        <p14:creationId xmlns:p14="http://schemas.microsoft.com/office/powerpoint/2010/main" val="2453027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" y="76200"/>
            <a:ext cx="7520940" cy="548640"/>
          </a:xfrm>
        </p:spPr>
        <p:txBody>
          <a:bodyPr/>
          <a:lstStyle/>
          <a:p>
            <a:r>
              <a:rPr lang="en-US" sz="3600" dirty="0"/>
              <a:t>Earthquake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762000"/>
            <a:ext cx="8696395" cy="4038600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en-US" sz="2400" i="1" dirty="0"/>
              <a:t>During Shaking: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400" b="0" dirty="0"/>
              <a:t>Seek refuge in a doorway or under a desk or table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400" b="0" dirty="0"/>
              <a:t>Stay away from glass windows, shelves, and heavy equipment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400" b="0" dirty="0"/>
              <a:t>Do not run through or near buildings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400" b="0" dirty="0"/>
          </a:p>
          <a:p>
            <a:pPr marL="0" indent="0"/>
            <a:r>
              <a:rPr lang="en-US" sz="2400" i="1" dirty="0"/>
              <a:t>After Shaking: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400" b="0" dirty="0"/>
              <a:t>Evaluate the situation and determine if emergency help is necessary. If so, call DSC Public Safety (706-272-4461) or 911.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400" b="0" dirty="0"/>
              <a:t>Report damaged facilities to Residence Life Director</a:t>
            </a:r>
            <a:endParaRPr lang="en-US" sz="2000" b="0" dirty="0"/>
          </a:p>
        </p:txBody>
      </p:sp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73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910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520940" cy="548640"/>
          </a:xfrm>
        </p:spPr>
        <p:txBody>
          <a:bodyPr/>
          <a:lstStyle/>
          <a:p>
            <a:r>
              <a:rPr lang="en-US" sz="3600" dirty="0"/>
              <a:t>Tornadoes &amp; thunderstorms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3652" y="744735"/>
            <a:ext cx="8610600" cy="443686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F"/>
            </a:pPr>
            <a:r>
              <a:rPr lang="en-US" sz="2400" i="1" dirty="0"/>
              <a:t>Watch: </a:t>
            </a:r>
            <a:r>
              <a:rPr lang="en-US" sz="2400" b="0" dirty="0"/>
              <a:t>possibility of one or more tornadoes/storms in the area. Continue with normal activity but monitor weather.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400" i="1" dirty="0"/>
              <a:t>Warning:</a:t>
            </a:r>
            <a:r>
              <a:rPr lang="en-US" sz="2400" b="0" dirty="0"/>
              <a:t> a tornado/storm has been sighted and may be approaching. Seek shelter immediately. 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400" i="1" dirty="0"/>
          </a:p>
          <a:p>
            <a:pPr>
              <a:buFont typeface="Wingdings" panose="05000000000000000000" pitchFamily="2" charset="2"/>
              <a:buChar char="F"/>
            </a:pPr>
            <a:r>
              <a:rPr lang="en-US" sz="2400" b="0" dirty="0"/>
              <a:t>Seek shelter in the lowest level of the building</a:t>
            </a:r>
          </a:p>
          <a:p>
            <a:pPr marL="685800" lvl="4" indent="0">
              <a:buNone/>
            </a:pPr>
            <a:endParaRPr lang="en-US" sz="2400" b="0" dirty="0"/>
          </a:p>
          <a:p>
            <a:pPr lvl="4">
              <a:buFont typeface="Arial" panose="020B0604020202020204" pitchFamily="34" charset="0"/>
              <a:buChar char="•"/>
            </a:pPr>
            <a:endParaRPr lang="en-US" sz="2400" b="0" dirty="0"/>
          </a:p>
          <a:p>
            <a:pPr>
              <a:buFont typeface="Wingdings" panose="05000000000000000000" pitchFamily="2" charset="2"/>
              <a:buChar char="F"/>
            </a:pPr>
            <a:r>
              <a:rPr lang="en-US" sz="2400" b="0" dirty="0"/>
              <a:t>Get under a heavy desk or sit next to the wall and cover your head with your arms/hands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2400" b="0" dirty="0"/>
          </a:p>
        </p:txBody>
      </p:sp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75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31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520940" cy="548640"/>
          </a:xfrm>
        </p:spPr>
        <p:txBody>
          <a:bodyPr/>
          <a:lstStyle/>
          <a:p>
            <a:r>
              <a:rPr lang="en-US" sz="4400" dirty="0">
                <a:solidFill>
                  <a:schemeClr val="accent3"/>
                </a:solidFill>
              </a:rPr>
              <a:t>Bomb threats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762000"/>
            <a:ext cx="8772595" cy="4419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F"/>
            </a:pPr>
            <a:r>
              <a:rPr lang="en-US" sz="1800" b="0" dirty="0"/>
              <a:t>DO NOT HANDLE the object you observe as a suspicious object or potential bomb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1800" b="0" dirty="0"/>
              <a:t>Clear the area immediately and call DSC Public Safety (706) 272-4461 or 911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1800" b="0" dirty="0"/>
          </a:p>
          <a:p>
            <a:pPr>
              <a:buFont typeface="Wingdings" panose="05000000000000000000" pitchFamily="2" charset="2"/>
              <a:buChar char="F"/>
            </a:pPr>
            <a:r>
              <a:rPr lang="en-US" sz="1800" b="0" dirty="0"/>
              <a:t>DSC Public Safety will notify everyone if your building is to be evacuated</a:t>
            </a:r>
          </a:p>
          <a:p>
            <a:pPr>
              <a:buFont typeface="Wingdings" panose="05000000000000000000" pitchFamily="2" charset="2"/>
              <a:buChar char="F"/>
            </a:pPr>
            <a:endParaRPr lang="en-US" sz="1800" dirty="0"/>
          </a:p>
          <a:p>
            <a:pPr marL="0" lvl="1" indent="0">
              <a:buClrTx/>
              <a:buNone/>
            </a:pPr>
            <a:r>
              <a:rPr lang="en-US" sz="1800" b="1" i="1" dirty="0"/>
              <a:t>If your building is evacuated:</a:t>
            </a:r>
          </a:p>
          <a:p>
            <a:pPr marL="342900" lvl="1" indent="-342900">
              <a:spcBef>
                <a:spcPts val="800"/>
              </a:spcBef>
              <a:buClrTx/>
              <a:buFont typeface="Wingdings" panose="05000000000000000000" pitchFamily="2" charset="2"/>
              <a:buChar char="F"/>
            </a:pPr>
            <a:r>
              <a:rPr lang="en-US" sz="1800" dirty="0"/>
              <a:t>Follow evacuation protocols and direction</a:t>
            </a:r>
          </a:p>
          <a:p>
            <a:pPr marL="571500" lvl="2" indent="-342900">
              <a:spcBef>
                <a:spcPts val="800"/>
              </a:spcBef>
              <a:buClrTx/>
              <a:buFont typeface="Wingdings" panose="05000000000000000000" pitchFamily="2" charset="2"/>
              <a:buChar char="F"/>
            </a:pPr>
            <a:r>
              <a:rPr lang="en-US" sz="1800" dirty="0"/>
              <a:t>Move at least 200ft away from building</a:t>
            </a:r>
          </a:p>
          <a:p>
            <a:pPr marL="342900" lvl="1" indent="-342900">
              <a:spcBef>
                <a:spcPts val="800"/>
              </a:spcBef>
              <a:buClrTx/>
              <a:buFont typeface="Wingdings" panose="05000000000000000000" pitchFamily="2" charset="2"/>
              <a:buChar char="F"/>
            </a:pPr>
            <a:r>
              <a:rPr lang="en-US" sz="1800" dirty="0"/>
              <a:t>Once outside, stay away from buildings, vehicles, and trash containers</a:t>
            </a:r>
          </a:p>
          <a:p>
            <a:pPr marL="342900" lvl="1" indent="-342900">
              <a:spcBef>
                <a:spcPts val="800"/>
              </a:spcBef>
              <a:buClrTx/>
              <a:buFont typeface="Wingdings" panose="05000000000000000000" pitchFamily="2" charset="2"/>
              <a:buChar char="F"/>
            </a:pPr>
            <a:r>
              <a:rPr lang="en-US" sz="1800" dirty="0"/>
              <a:t>Police will lead search of the area</a:t>
            </a:r>
          </a:p>
          <a:p>
            <a:pPr lvl="1">
              <a:buFont typeface="Wingdings" panose="05000000000000000000" pitchFamily="2" charset="2"/>
              <a:buChar char="F"/>
            </a:pPr>
            <a:endParaRPr lang="en-US" sz="1800" b="0" dirty="0"/>
          </a:p>
        </p:txBody>
      </p:sp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69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76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520940" cy="548640"/>
          </a:xfrm>
        </p:spPr>
        <p:txBody>
          <a:bodyPr/>
          <a:lstStyle/>
          <a:p>
            <a:r>
              <a:rPr lang="en-US" sz="4400" dirty="0">
                <a:solidFill>
                  <a:schemeClr val="accent3"/>
                </a:solidFill>
              </a:rPr>
              <a:t>Fires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730514"/>
            <a:ext cx="8772595" cy="415019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"/>
            </a:pPr>
            <a:r>
              <a:rPr lang="en-US" sz="1800" b="0" dirty="0"/>
              <a:t>Report to DSC Public Safety (706) 272-4461 or 911</a:t>
            </a:r>
          </a:p>
          <a:p>
            <a:pPr marL="0" indent="0"/>
            <a:endParaRPr lang="en-US" sz="1800" i="1" dirty="0"/>
          </a:p>
          <a:p>
            <a:pPr marL="0" indent="0"/>
            <a:r>
              <a:rPr lang="en-US" sz="1800" i="1" dirty="0"/>
              <a:t>Minor Fires:</a:t>
            </a:r>
          </a:p>
          <a:p>
            <a:pPr>
              <a:buFont typeface="Wingdings" panose="05000000000000000000" pitchFamily="2" charset="2"/>
              <a:buChar char=""/>
            </a:pPr>
            <a:r>
              <a:rPr lang="en-US" sz="1800" b="0" dirty="0"/>
              <a:t>Discharge fire extinguisher toward base of the flame</a:t>
            </a:r>
          </a:p>
          <a:p>
            <a:pPr marL="0" indent="0"/>
            <a:endParaRPr lang="en-US" sz="1800" i="1" dirty="0"/>
          </a:p>
          <a:p>
            <a:pPr marL="0" indent="0"/>
            <a:r>
              <a:rPr lang="en-US" sz="1800" i="1" dirty="0"/>
              <a:t>Large Fires:</a:t>
            </a:r>
          </a:p>
          <a:p>
            <a:pPr>
              <a:buFont typeface="Wingdings" panose="05000000000000000000" pitchFamily="2" charset="2"/>
              <a:buChar char=""/>
            </a:pPr>
            <a:r>
              <a:rPr lang="en-US" sz="1800" b="0" dirty="0"/>
              <a:t>Activate building alarm and evacuate</a:t>
            </a:r>
          </a:p>
          <a:p>
            <a:pPr>
              <a:buFont typeface="Wingdings" panose="05000000000000000000" pitchFamily="2" charset="2"/>
              <a:buChar char=""/>
            </a:pPr>
            <a:r>
              <a:rPr lang="en-US" sz="1800" b="0" dirty="0"/>
              <a:t>Direct crowds away from fire hydrants and road ways – clear sidewalks</a:t>
            </a:r>
          </a:p>
          <a:p>
            <a:pPr>
              <a:buFont typeface="Wingdings" panose="05000000000000000000" pitchFamily="2" charset="2"/>
              <a:buChar char=""/>
            </a:pPr>
            <a:r>
              <a:rPr lang="en-US" sz="1800" b="0" dirty="0"/>
              <a:t>Ask bystanders to watch windows for trapped persons</a:t>
            </a:r>
          </a:p>
          <a:p>
            <a:pPr>
              <a:buFont typeface="Wingdings" panose="05000000000000000000" pitchFamily="2" charset="2"/>
              <a:buChar char=""/>
            </a:pPr>
            <a:r>
              <a:rPr lang="en-US" sz="1800" b="0" dirty="0"/>
              <a:t>DO NOT attempt to rescue anyone. Notify fire department personnel.</a:t>
            </a:r>
          </a:p>
          <a:p>
            <a:pPr>
              <a:buFont typeface="Wingdings" panose="05000000000000000000" pitchFamily="2" charset="2"/>
              <a:buChar char=""/>
            </a:pPr>
            <a:endParaRPr lang="en-US" sz="1800" b="0" dirty="0"/>
          </a:p>
        </p:txBody>
      </p:sp>
      <p:sp>
        <p:nvSpPr>
          <p:cNvPr id="6" name="Rectangle 5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61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415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520940" cy="548640"/>
          </a:xfrm>
        </p:spPr>
        <p:txBody>
          <a:bodyPr/>
          <a:lstStyle/>
          <a:p>
            <a:r>
              <a:rPr lang="en-US" sz="4400" dirty="0">
                <a:solidFill>
                  <a:schemeClr val="accent3"/>
                </a:solidFill>
              </a:rPr>
              <a:t>Active shooters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599" y="762000"/>
            <a:ext cx="8696395" cy="4118705"/>
          </a:xfrm>
        </p:spPr>
        <p:txBody>
          <a:bodyPr>
            <a:normAutofit/>
          </a:bodyPr>
          <a:lstStyle/>
          <a:p>
            <a:pPr marL="0" indent="0"/>
            <a:r>
              <a:rPr lang="en-US" sz="1800" i="1" dirty="0"/>
              <a:t>Immediate life-threatening event: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Notify DSC Public Safety (706) 272-4461 or call 911</a:t>
            </a:r>
            <a:endParaRPr lang="en-US" sz="1800" i="1" dirty="0"/>
          </a:p>
          <a:p>
            <a:pPr marL="285750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Each individual should take whatever actions necessary to protect his or her own life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If possible, flee the area safely and avoid danger</a:t>
            </a:r>
          </a:p>
          <a:p>
            <a:pPr marL="573786" lvl="3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Lock or barricade all doors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Remain in place until “all clear” is given by law enforcement 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endParaRPr lang="en-US" sz="1800" b="0" dirty="0"/>
          </a:p>
          <a:p>
            <a:pPr marL="0" indent="0"/>
            <a:r>
              <a:rPr lang="en-US" sz="1800" i="1" dirty="0"/>
              <a:t>Someone observed a weapon on campus: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Remain calm and call DSC Public Safety (706) 272-4461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Do not touch the weapon or approach the individual </a:t>
            </a:r>
          </a:p>
          <a:p>
            <a:pPr marL="285750" indent="-285750">
              <a:buFont typeface="Wingdings" panose="05000000000000000000" pitchFamily="2" charset="2"/>
              <a:buChar char="F"/>
            </a:pPr>
            <a:r>
              <a:rPr lang="en-US" sz="1800" b="0" dirty="0"/>
              <a:t>If possible, remove yourself from area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5029200"/>
            <a:ext cx="9144000" cy="1828800"/>
          </a:xfrm>
          <a:prstGeom prst="rect">
            <a:avLst/>
          </a:prstGeom>
          <a:blipFill dpi="0" rotWithShape="1">
            <a:blip r:embed="rId2" cstate="email">
              <a:alphaModFix amt="8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14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7520940" cy="548640"/>
          </a:xfrm>
        </p:spPr>
        <p:txBody>
          <a:bodyPr/>
          <a:lstStyle/>
          <a:p>
            <a:r>
              <a:rPr lang="en-US" sz="4400" dirty="0">
                <a:solidFill>
                  <a:schemeClr val="accent3"/>
                </a:solidFill>
              </a:rPr>
              <a:t>evacuation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839200" cy="4038600"/>
          </a:xfrm>
        </p:spPr>
        <p:txBody>
          <a:bodyPr>
            <a:normAutofit/>
          </a:bodyPr>
          <a:lstStyle/>
          <a:p>
            <a:pPr marL="0" indent="0"/>
            <a:r>
              <a:rPr lang="en-US" sz="2200" i="1" dirty="0"/>
              <a:t>When exiting: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200" b="0" dirty="0"/>
              <a:t>Assist disabled persons in exiting the building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200" b="0" dirty="0"/>
              <a:t>Do not use elevators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200" b="0" dirty="0"/>
              <a:t>Leave streets and walkways clear for emergency vehicles and personnel 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200" b="0" dirty="0"/>
              <a:t>Do not return to building unless told to by DSC officials</a:t>
            </a:r>
          </a:p>
          <a:p>
            <a:pPr>
              <a:buFont typeface="Wingdings" panose="05000000000000000000" pitchFamily="2" charset="2"/>
              <a:buChar char="F"/>
            </a:pPr>
            <a:r>
              <a:rPr lang="en-US" sz="2200" b="0" dirty="0"/>
              <a:t>Entire campus evacuation will be announced by DSC Public Safety</a:t>
            </a:r>
          </a:p>
          <a:p>
            <a:pPr algn="ctr"/>
            <a:endParaRPr lang="en-US" sz="2800" b="0" dirty="0"/>
          </a:p>
          <a:p>
            <a:pPr algn="ctr"/>
            <a:endParaRPr lang="en-US" sz="2800" b="0" dirty="0"/>
          </a:p>
          <a:p>
            <a:pPr algn="ctr"/>
            <a:endParaRPr lang="en-US" sz="2800" b="0" dirty="0"/>
          </a:p>
        </p:txBody>
      </p:sp>
      <p:sp>
        <p:nvSpPr>
          <p:cNvPr id="5" name="Rectangle 4"/>
          <p:cNvSpPr/>
          <p:nvPr/>
        </p:nvSpPr>
        <p:spPr>
          <a:xfrm>
            <a:off x="-19050" y="5013960"/>
            <a:ext cx="9163050" cy="1844040"/>
          </a:xfrm>
          <a:prstGeom prst="rect">
            <a:avLst/>
          </a:prstGeom>
          <a:blipFill dpi="0" rotWithShape="1">
            <a:blip r:embed="rId3" cstate="email">
              <a:alphaModFix amt="61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87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Custom 3">
      <a:dk1>
        <a:srgbClr val="000000"/>
      </a:dk1>
      <a:lt1>
        <a:sysClr val="window" lastClr="FFFFFF"/>
      </a:lt1>
      <a:dk2>
        <a:srgbClr val="C7A2E3"/>
      </a:dk2>
      <a:lt2>
        <a:srgbClr val="FFFFFF"/>
      </a:lt2>
      <a:accent1>
        <a:srgbClr val="7030A0"/>
      </a:accent1>
      <a:accent2>
        <a:srgbClr val="A5A5A5"/>
      </a:accent2>
      <a:accent3>
        <a:srgbClr val="7030A0"/>
      </a:accent3>
      <a:accent4>
        <a:srgbClr val="39639D"/>
      </a:accent4>
      <a:accent5>
        <a:srgbClr val="474B78"/>
      </a:accent5>
      <a:accent6>
        <a:srgbClr val="7D3C4A"/>
      </a:accent6>
      <a:hlink>
        <a:srgbClr val="7030A0"/>
      </a:hlink>
      <a:folHlink>
        <a:srgbClr val="A5A5A5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1452</TotalTime>
  <Words>666</Words>
  <Application>Microsoft Office PowerPoint</Application>
  <PresentationFormat>On-screen Show (4:3)</PresentationFormat>
  <Paragraphs>98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Dotum</vt:lpstr>
      <vt:lpstr>Arial</vt:lpstr>
      <vt:lpstr>Calibri</vt:lpstr>
      <vt:lpstr>Franklin Gothic Book</vt:lpstr>
      <vt:lpstr>Franklin Gothic Medium</vt:lpstr>
      <vt:lpstr>Tunga</vt:lpstr>
      <vt:lpstr>Wingdings</vt:lpstr>
      <vt:lpstr>Angles</vt:lpstr>
      <vt:lpstr>Residence life  Safety Training</vt:lpstr>
      <vt:lpstr>purpose</vt:lpstr>
      <vt:lpstr>Snow, ice, or flooding</vt:lpstr>
      <vt:lpstr>Earthquake</vt:lpstr>
      <vt:lpstr>Tornadoes &amp; thunderstorms</vt:lpstr>
      <vt:lpstr>Bomb threats</vt:lpstr>
      <vt:lpstr>Fires</vt:lpstr>
      <vt:lpstr>Active shooters</vt:lpstr>
      <vt:lpstr>evacuation</vt:lpstr>
      <vt:lpstr>First aid</vt:lpstr>
      <vt:lpstr>Automated external defibrillator (AED)</vt:lpstr>
      <vt:lpstr>contact info</vt:lpstr>
      <vt:lpstr>Helpful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Supervisor Training</dc:title>
  <dc:creator>Taylor Upole</dc:creator>
  <cp:lastModifiedBy>Mike</cp:lastModifiedBy>
  <cp:revision>137</cp:revision>
  <cp:lastPrinted>2016-08-02T13:16:59Z</cp:lastPrinted>
  <dcterms:created xsi:type="dcterms:W3CDTF">2016-02-18T13:12:37Z</dcterms:created>
  <dcterms:modified xsi:type="dcterms:W3CDTF">2017-09-06T21:09:16Z</dcterms:modified>
</cp:coreProperties>
</file>